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3" r:id="rId13"/>
  </p:sldIdLst>
  <p:sldSz cx="20104100" cy="11309350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9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8835" cy="1130931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" y="5"/>
            <a:ext cx="9354185" cy="11296015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4311" y="0"/>
            <a:ext cx="10750550" cy="3035935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8534" y="9641453"/>
            <a:ext cx="422837" cy="4152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6197" y="10129474"/>
            <a:ext cx="2027529" cy="23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735" cy="11308080"/>
          </a:xfrm>
          <a:custGeom>
            <a:avLst/>
            <a:gdLst/>
            <a:ahLst/>
            <a:cxnLst/>
            <a:rect l="l" t="t" r="r" b="b"/>
            <a:pathLst>
              <a:path w="20104735" h="1130808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7626" y="2739828"/>
            <a:ext cx="3971290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406" y="4893795"/>
            <a:ext cx="9764394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9312" y="4253757"/>
            <a:ext cx="8867140" cy="410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6150" spc="10" dirty="0">
                <a:solidFill>
                  <a:srgbClr val="E84E22"/>
                </a:solidFill>
              </a:rPr>
              <a:t>ФОНД </a:t>
            </a:r>
            <a:r>
              <a:rPr sz="6150" spc="15" dirty="0">
                <a:solidFill>
                  <a:srgbClr val="E84E22"/>
                </a:solidFill>
              </a:rPr>
              <a:t>ПОДДЕРЖКИ </a:t>
            </a:r>
            <a:r>
              <a:rPr sz="6150" spc="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ПРЕДПРИНИМАТЕЛЬСТВА </a:t>
            </a:r>
            <a:r>
              <a:rPr sz="6150" spc="-138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РЕСПУБЛИКИ</a:t>
            </a:r>
            <a:r>
              <a:rPr sz="6150" spc="-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ТАТАРСТАН</a:t>
            </a:r>
            <a:endParaRPr sz="6150"/>
          </a:p>
          <a:p>
            <a:pPr marL="74930" marR="387350">
              <a:lnSpc>
                <a:spcPct val="100000"/>
              </a:lnSpc>
              <a:spcBef>
                <a:spcPts val="470"/>
              </a:spcBef>
            </a:pPr>
            <a:r>
              <a:rPr sz="3950" b="0" spc="-15" dirty="0">
                <a:solidFill>
                  <a:srgbClr val="672E17"/>
                </a:solidFill>
                <a:latin typeface="Calibri"/>
                <a:cs typeface="Calibri"/>
              </a:rPr>
              <a:t>Меры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20" dirty="0">
                <a:solidFill>
                  <a:srgbClr val="672E17"/>
                </a:solidFill>
                <a:latin typeface="Calibri"/>
                <a:cs typeface="Calibri"/>
              </a:rPr>
              <a:t>поддержки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30" dirty="0">
                <a:solidFill>
                  <a:srgbClr val="672E17"/>
                </a:solidFill>
                <a:latin typeface="Calibri"/>
                <a:cs typeface="Calibri"/>
              </a:rPr>
              <a:t>предпринимателей</a:t>
            </a:r>
            <a:r>
              <a:rPr sz="3950" b="0" spc="-9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5" dirty="0">
                <a:solidFill>
                  <a:srgbClr val="672E17"/>
                </a:solidFill>
                <a:latin typeface="Calibri"/>
                <a:cs typeface="Calibri"/>
              </a:rPr>
              <a:t>в </a:t>
            </a:r>
            <a:r>
              <a:rPr sz="3950" b="0" spc="-8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10" dirty="0">
                <a:solidFill>
                  <a:srgbClr val="672E17"/>
                </a:solidFill>
                <a:latin typeface="Calibri"/>
                <a:cs typeface="Calibri"/>
              </a:rPr>
              <a:t>2022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году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22468" y="9763766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61292" y="9764958"/>
            <a:ext cx="472440" cy="628650"/>
            <a:chOff x="11861292" y="9764958"/>
            <a:chExt cx="472440" cy="628650"/>
          </a:xfrm>
        </p:grpSpPr>
        <p:sp>
          <p:nvSpPr>
            <p:cNvPr id="5" name="object 5"/>
            <p:cNvSpPr/>
            <p:nvPr/>
          </p:nvSpPr>
          <p:spPr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493752" y="9919465"/>
            <a:ext cx="1750060" cy="410209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041380" y="9770078"/>
            <a:ext cx="325755" cy="605155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052304" y="9863078"/>
            <a:ext cx="883919" cy="372110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56876" y="10309599"/>
            <a:ext cx="876023" cy="83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8719" y="3338237"/>
            <a:ext cx="3719829" cy="1236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ОБРАЗОВАНИЕ.</a:t>
            </a: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АП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"М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72" y="3202604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18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26" y="4596394"/>
            <a:ext cx="502475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latin typeface="Calibri"/>
                <a:cs typeface="Calibri"/>
              </a:rPr>
              <a:t>Услуга </a:t>
            </a:r>
            <a:r>
              <a:rPr sz="1950" spc="-5" dirty="0">
                <a:latin typeface="Calibri"/>
                <a:cs typeface="Calibri"/>
              </a:rPr>
              <a:t>включает </a:t>
            </a:r>
            <a:r>
              <a:rPr sz="1950" dirty="0">
                <a:latin typeface="Calibri"/>
                <a:cs typeface="Calibri"/>
              </a:rPr>
              <a:t>в себя запись на </a:t>
            </a:r>
            <a:r>
              <a:rPr sz="1950" spc="-10" dirty="0">
                <a:latin typeface="Calibri"/>
                <a:cs typeface="Calibri"/>
              </a:rPr>
              <a:t>офлайн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онлайн </a:t>
            </a:r>
            <a:r>
              <a:rPr sz="1950" dirty="0">
                <a:latin typeface="Calibri"/>
                <a:cs typeface="Calibri"/>
              </a:rPr>
              <a:t>обучающие </a:t>
            </a:r>
            <a:r>
              <a:rPr sz="1950" spc="-5" dirty="0">
                <a:latin typeface="Calibri"/>
                <a:cs typeface="Calibri"/>
              </a:rPr>
              <a:t>мероприятия, </a:t>
            </a:r>
            <a:r>
              <a:rPr sz="1950" spc="-10" dirty="0">
                <a:latin typeface="Calibri"/>
                <a:cs typeface="Calibri"/>
              </a:rPr>
              <a:t>проводимые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центром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"Мой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бизнес"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в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2022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году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5560" y="3403386"/>
            <a:ext cx="375094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УСЛУГИ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ИСКУССТВЕННОМУ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ОСЕМЕНЕНИЮ </a:t>
            </a:r>
            <a:r>
              <a:rPr sz="1950" b="1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КОРОВ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 01.02.22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5599" y="3277787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19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услуги по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искусственному осеменению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коров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основании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трех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коммерческих предложений от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организаций,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оказывающих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данные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739881" y="3078529"/>
            <a:ext cx="3639185" cy="183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ПРЕДОСТАВЛНИЕ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СЕРВИСУ ДЛЯ</a:t>
            </a: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ПЕРЕДАЧИ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СИСТЕМУ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ЗНАК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ПРИ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МАРКИРОВАННОЙ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ПРОДУКЦИЕЙ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748672" y="3081830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-5" dirty="0">
                <a:solidFill>
                  <a:srgbClr val="E84E22"/>
                </a:solidFill>
              </a:rPr>
              <a:t>20</a:t>
            </a:r>
            <a:endParaRPr sz="5350"/>
          </a:p>
        </p:txBody>
      </p:sp>
      <p:sp>
        <p:nvSpPr>
          <p:cNvPr id="13" name="object 13"/>
          <p:cNvSpPr txBox="1"/>
          <p:nvPr/>
        </p:nvSpPr>
        <p:spPr>
          <a:xfrm>
            <a:off x="13436894" y="4874009"/>
            <a:ext cx="538543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сервис</a:t>
            </a:r>
            <a:r>
              <a:rPr sz="180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передачи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оператору</a:t>
            </a:r>
            <a:r>
              <a:rPr sz="1800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системы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маркировки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ЗНАК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пакет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исходящих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600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штук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взаимодействия</a:t>
            </a:r>
            <a:r>
              <a:rPr sz="1800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контрагентами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D1D1B"/>
                </a:solidFill>
                <a:latin typeface="Calibri"/>
                <a:cs typeface="Calibri"/>
              </a:rPr>
              <a:t>ЭДО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2843" y="6609302"/>
            <a:ext cx="5749925" cy="3142615"/>
          </a:xfrm>
          <a:custGeom>
            <a:avLst/>
            <a:gdLst/>
            <a:ahLst/>
            <a:cxnLst/>
            <a:rect l="l" t="t" r="r" b="b"/>
            <a:pathLst>
              <a:path w="5749925" h="3142615">
                <a:moveTo>
                  <a:pt x="5749482" y="118"/>
                </a:moveTo>
                <a:lnTo>
                  <a:pt x="518230" y="118"/>
                </a:lnTo>
                <a:lnTo>
                  <a:pt x="-170" y="518646"/>
                </a:lnTo>
                <a:lnTo>
                  <a:pt x="-170" y="3142400"/>
                </a:lnTo>
                <a:lnTo>
                  <a:pt x="5231081" y="3142400"/>
                </a:lnTo>
                <a:lnTo>
                  <a:pt x="5749482" y="2623999"/>
                </a:lnTo>
                <a:lnTo>
                  <a:pt x="5749482" y="118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51803" y="7849417"/>
            <a:ext cx="5222240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обучение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бизнеса (антикризисный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менеджмент,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продажи,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управление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командой,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масштабирование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инвестиции, UNIT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экономика) 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аудиту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процессов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компании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963" y="6542246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8116" y="120"/>
                </a:moveTo>
                <a:lnTo>
                  <a:pt x="518211" y="120"/>
                </a:lnTo>
                <a:lnTo>
                  <a:pt x="-11" y="518394"/>
                </a:lnTo>
                <a:lnTo>
                  <a:pt x="-11" y="3140878"/>
                </a:lnTo>
                <a:lnTo>
                  <a:pt x="5229842" y="3140878"/>
                </a:lnTo>
                <a:lnTo>
                  <a:pt x="5748116" y="2622731"/>
                </a:lnTo>
                <a:lnTo>
                  <a:pt x="5748116" y="120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29689" y="6601546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54734" y="6554050"/>
            <a:ext cx="3888104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ФИНАСИРОВАНИЕ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РАБОЧЕГО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МЕСТА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4734" y="6854270"/>
            <a:ext cx="4022725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1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ЖДА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383" y="7466903"/>
            <a:ext cx="5212080" cy="2056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3970">
              <a:lnSpc>
                <a:spcPts val="2080"/>
              </a:lnSpc>
              <a:spcBef>
                <a:spcPts val="105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</a:t>
            </a:r>
            <a:endParaRPr sz="1950">
              <a:latin typeface="Calibri"/>
              <a:cs typeface="Calibri"/>
            </a:endParaRPr>
          </a:p>
          <a:p>
            <a:pPr marL="12700" marR="306070">
              <a:lnSpc>
                <a:spcPct val="101000"/>
              </a:lnSpc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рабочего места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коворкинге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срок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месяцев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суммой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более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36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тыс.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рублей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начинающего самозанятого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гражданина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(зарегистрированного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2021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году/начавшего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вести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деятельность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2022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году)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1638" y="6605229"/>
            <a:ext cx="3822700" cy="106743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005205" marR="30480" indent="-967740">
              <a:lnSpc>
                <a:spcPct val="81500"/>
              </a:lnSpc>
              <a:spcBef>
                <a:spcPts val="1290"/>
              </a:spcBef>
              <a:tabLst>
                <a:tab pos="1005205" algn="l"/>
              </a:tabLst>
            </a:pPr>
            <a:r>
              <a:rPr sz="8025" b="1" spc="-7" baseline="-24922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8025" b="1" baseline="-24922" dirty="0">
                <a:solidFill>
                  <a:srgbClr val="E84E22"/>
                </a:solidFill>
                <a:latin typeface="Calibri"/>
                <a:cs typeface="Calibri"/>
              </a:rPr>
              <a:t>2	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22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2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01.06.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098780" y="6583394"/>
            <a:ext cx="5749925" cy="3141345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321" y="119"/>
                </a:moveTo>
                <a:lnTo>
                  <a:pt x="518069" y="119"/>
                </a:lnTo>
                <a:lnTo>
                  <a:pt x="-331" y="518393"/>
                </a:lnTo>
                <a:lnTo>
                  <a:pt x="-331" y="3140877"/>
                </a:lnTo>
                <a:lnTo>
                  <a:pt x="5230920" y="3140877"/>
                </a:lnTo>
                <a:lnTo>
                  <a:pt x="5749321" y="2622730"/>
                </a:lnTo>
                <a:lnTo>
                  <a:pt x="5749321" y="119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612404" y="6868570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23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71417" y="8060994"/>
            <a:ext cx="535241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обучение самозанятых работе на </a:t>
            </a:r>
            <a:r>
              <a:rPr sz="1950" spc="-43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523733" y="6723464"/>
            <a:ext cx="3482975" cy="936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0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  МАРКЕТПЛЕЙСАХ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САМОЗАНЯТЫХ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</a:t>
            </a:r>
            <a:r>
              <a:rPr lang="ru-RU" sz="1950" b="1" spc="-55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5" dirty="0">
                <a:solidFill>
                  <a:srgbClr val="FFFFFF"/>
                </a:solidFill>
                <a:latin typeface="Calibri"/>
                <a:cs typeface="Calibri"/>
              </a:rPr>
              <a:t>СМСП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САМОЗАНЯТЫХ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5422" y="10024110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399" y="2636234"/>
            <a:ext cx="6092301" cy="5303520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05598" y="2990139"/>
            <a:ext cx="3855085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АЯ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АЛ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ЬНЫ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ДП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01.03.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en-US" sz="19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950" b="1" dirty="0">
                <a:solidFill>
                  <a:srgbClr val="FF0000"/>
                </a:solidFill>
                <a:latin typeface="Calibri"/>
                <a:cs typeface="Calibri"/>
              </a:rPr>
              <a:t>по 01.05.22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0488" y="2778639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4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635" y="4112410"/>
            <a:ext cx="5149215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pc="-10" dirty="0">
                <a:solidFill>
                  <a:srgbClr val="2C2C2D"/>
                </a:solidFill>
                <a:latin typeface="Calibri"/>
                <a:cs typeface="Calibri"/>
              </a:rPr>
              <a:t>В середине года планируется обучение социальных предприятий, включенных в реестр в центре «Мой бизнес». После прохождения этого обучения социальные предприятия будут иметь право участвовать в гранте. Прием заявок ориентировочно начнется осенью.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53243" y="2636234"/>
            <a:ext cx="5749925" cy="5303520"/>
          </a:xfrm>
          <a:custGeom>
            <a:avLst/>
            <a:gdLst/>
            <a:ahLst/>
            <a:cxnLst/>
            <a:rect l="l" t="t" r="r" b="b"/>
            <a:pathLst>
              <a:path w="5749925" h="5303520">
                <a:moveTo>
                  <a:pt x="5749401" y="219"/>
                </a:moveTo>
                <a:lnTo>
                  <a:pt x="518149" y="219"/>
                </a:lnTo>
                <a:lnTo>
                  <a:pt x="-251" y="875227"/>
                </a:lnTo>
                <a:lnTo>
                  <a:pt x="-251" y="5303478"/>
                </a:lnTo>
                <a:lnTo>
                  <a:pt x="5231000" y="5303478"/>
                </a:lnTo>
                <a:lnTo>
                  <a:pt x="5749401" y="4428470"/>
                </a:lnTo>
                <a:lnTo>
                  <a:pt x="5749401" y="21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45077" y="2870889"/>
            <a:ext cx="42119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597626" y="2739828"/>
            <a:ext cx="5059406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25" spc="-7" baseline="-9345" dirty="0">
                <a:solidFill>
                  <a:srgbClr val="E84E22"/>
                </a:solidFill>
              </a:rPr>
              <a:t>25</a:t>
            </a:r>
            <a:r>
              <a:rPr sz="8025" spc="-270" baseline="-9345" dirty="0">
                <a:solidFill>
                  <a:srgbClr val="E84E22"/>
                </a:solidFill>
              </a:rPr>
              <a:t> </a:t>
            </a:r>
            <a:r>
              <a:rPr sz="1950" spc="15" dirty="0"/>
              <a:t>предприятий</a:t>
            </a:r>
            <a:r>
              <a:rPr sz="1950" spc="5" dirty="0"/>
              <a:t> </a:t>
            </a:r>
            <a:r>
              <a:rPr sz="1950" dirty="0"/>
              <a:t>в</a:t>
            </a:r>
            <a:r>
              <a:rPr sz="1950" spc="45" dirty="0"/>
              <a:t> </a:t>
            </a:r>
            <a:r>
              <a:rPr sz="1950" spc="15" dirty="0"/>
              <a:t>выставочно-</a:t>
            </a:r>
            <a:endParaRPr sz="1950" dirty="0"/>
          </a:p>
        </p:txBody>
      </p:sp>
      <p:sp>
        <p:nvSpPr>
          <p:cNvPr id="9" name="object 9"/>
          <p:cNvSpPr txBox="1"/>
          <p:nvPr/>
        </p:nvSpPr>
        <p:spPr>
          <a:xfrm>
            <a:off x="10623026" y="3471329"/>
            <a:ext cx="4800600" cy="26784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34390" marR="31115">
              <a:lnSpc>
                <a:spcPct val="103099"/>
              </a:lnSpc>
              <a:spcBef>
                <a:spcPts val="3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ярмарочных мероприятиях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 территории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Федерации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01.03.22</a:t>
            </a:r>
            <a:endParaRPr sz="1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оплату</a:t>
            </a:r>
            <a:r>
              <a:rPr sz="1800" spc="-10" dirty="0">
                <a:latin typeface="Calibri"/>
                <a:cs typeface="Calibri"/>
              </a:rPr>
              <a:t> регистрационного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сбора,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аренды</a:t>
            </a:r>
            <a:r>
              <a:rPr sz="1800" spc="-5" dirty="0">
                <a:latin typeface="Calibri"/>
                <a:cs typeface="Calibri"/>
              </a:rPr>
              <a:t> выставочной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оборудования.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подачи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заявки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</a:t>
            </a:r>
            <a:endParaRPr sz="1800" dirty="0">
              <a:latin typeface="Calibri"/>
              <a:cs typeface="Calibri"/>
            </a:endParaRPr>
          </a:p>
          <a:p>
            <a:pPr marL="12700" marR="1155700">
              <a:lnSpc>
                <a:spcPct val="101099"/>
              </a:lnSpc>
            </a:pPr>
            <a:r>
              <a:rPr sz="1800" spc="-10" dirty="0">
                <a:latin typeface="Calibri"/>
                <a:cs typeface="Calibri"/>
              </a:rPr>
              <a:t>счет/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коммерческое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предложение от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организатора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выставки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9880" y="1037055"/>
            <a:ext cx="1494091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864" y="9633722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40350" cy="11309350"/>
            <a:chOff x="0" y="0"/>
            <a:chExt cx="5340350" cy="11309350"/>
          </a:xfrm>
        </p:grpSpPr>
        <p:sp>
          <p:nvSpPr>
            <p:cNvPr id="3" name="object 3"/>
            <p:cNvSpPr/>
            <p:nvPr/>
          </p:nvSpPr>
          <p:spPr>
            <a:xfrm>
              <a:off x="0" y="5653737"/>
              <a:ext cx="5339080" cy="5655310"/>
            </a:xfrm>
            <a:custGeom>
              <a:avLst/>
              <a:gdLst/>
              <a:ahLst/>
              <a:cxnLst/>
              <a:rect l="l" t="t" r="r" b="b"/>
              <a:pathLst>
                <a:path w="5339080" h="5655309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39960" cy="565375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394703" y="1281144"/>
            <a:ext cx="533400" cy="713105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110983" y="1456907"/>
            <a:ext cx="1981200" cy="464820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87789" y="1636617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371809" y="3377223"/>
            <a:ext cx="7138034" cy="1209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90"/>
              </a:spcBef>
            </a:pPr>
            <a:r>
              <a:rPr sz="3950" spc="-5" dirty="0">
                <a:solidFill>
                  <a:srgbClr val="E84E22"/>
                </a:solidFill>
              </a:rPr>
              <a:t>КАК</a:t>
            </a:r>
            <a:r>
              <a:rPr sz="3950" spc="-25" dirty="0">
                <a:solidFill>
                  <a:srgbClr val="E84E22"/>
                </a:solidFill>
              </a:rPr>
              <a:t> </a:t>
            </a:r>
            <a:r>
              <a:rPr sz="3950" spc="-30" dirty="0">
                <a:solidFill>
                  <a:srgbClr val="E84E22"/>
                </a:solidFill>
              </a:rPr>
              <a:t>ПОЛУЧИТЬ</a:t>
            </a:r>
            <a:r>
              <a:rPr sz="3950" dirty="0">
                <a:solidFill>
                  <a:srgbClr val="E84E22"/>
                </a:solidFill>
              </a:rPr>
              <a:t> </a:t>
            </a:r>
            <a:r>
              <a:rPr sz="3950" spc="-25" dirty="0">
                <a:solidFill>
                  <a:srgbClr val="E84E22"/>
                </a:solidFill>
              </a:rPr>
              <a:t>УСЛУГИ</a:t>
            </a:r>
            <a:r>
              <a:rPr sz="3950" spc="-65" dirty="0">
                <a:solidFill>
                  <a:srgbClr val="E84E22"/>
                </a:solidFill>
              </a:rPr>
              <a:t> </a:t>
            </a:r>
            <a:r>
              <a:rPr sz="3950" spc="-5" dirty="0">
                <a:solidFill>
                  <a:srgbClr val="E84E22"/>
                </a:solidFill>
              </a:rPr>
              <a:t>ФОНДА?</a:t>
            </a:r>
            <a:endParaRPr sz="3950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950" spc="-35" dirty="0">
                <a:solidFill>
                  <a:srgbClr val="672E17"/>
                </a:solidFill>
              </a:rPr>
              <a:t>ОБРАТИТЬСЯ</a:t>
            </a:r>
            <a:r>
              <a:rPr sz="2950" spc="-30" dirty="0">
                <a:solidFill>
                  <a:srgbClr val="672E17"/>
                </a:solidFill>
              </a:rPr>
              <a:t> </a:t>
            </a:r>
            <a:r>
              <a:rPr sz="2950" dirty="0">
                <a:solidFill>
                  <a:srgbClr val="672E17"/>
                </a:solidFill>
              </a:rPr>
              <a:t>В</a:t>
            </a:r>
            <a:r>
              <a:rPr sz="2950" spc="-45" dirty="0">
                <a:solidFill>
                  <a:srgbClr val="672E17"/>
                </a:solidFill>
              </a:rPr>
              <a:t> </a:t>
            </a:r>
            <a:r>
              <a:rPr sz="2950" spc="5" dirty="0">
                <a:solidFill>
                  <a:srgbClr val="672E17"/>
                </a:solidFill>
              </a:rPr>
              <a:t>ФОНД:</a:t>
            </a:r>
            <a:endParaRPr sz="2950"/>
          </a:p>
        </p:txBody>
      </p:sp>
      <p:sp>
        <p:nvSpPr>
          <p:cNvPr id="17" name="object 17"/>
          <p:cNvSpPr txBox="1"/>
          <p:nvPr/>
        </p:nvSpPr>
        <p:spPr>
          <a:xfrm>
            <a:off x="7169094" y="5000879"/>
            <a:ext cx="10401935" cy="3064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4240" algn="l"/>
              </a:tabLst>
            </a:pP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950" b="1" spc="3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950" b="1" spc="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2950" b="1" spc="-35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2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714240" algn="l"/>
              </a:tabLst>
            </a:pPr>
            <a:r>
              <a:rPr lang="en-US"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AGRIZ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@</a:t>
            </a:r>
            <a:r>
              <a:rPr sz="2950" b="1" u="heavy" spc="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295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2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-9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spc="-204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295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U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2950" b="1" spc="-1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130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2950" b="1" spc="-1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2950" b="1" spc="-80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2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450" b="1" spc="-25" dirty="0">
                <a:solidFill>
                  <a:srgbClr val="672E17"/>
                </a:solidFill>
                <a:latin typeface="Calibri"/>
                <a:cs typeface="Calibri"/>
              </a:rPr>
              <a:t>ВАШ РЕГИОНАЛЬНЫЙ ПРЕДСТАВИТЕЛЬ ФЕДЯНИНА НАТАЛЬЯ ВАЛЕНТИНОВНА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245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</a:t>
            </a:r>
            <a:r>
              <a:rPr lang="ru-RU" sz="2950" b="1" dirty="0">
                <a:solidFill>
                  <a:srgbClr val="672E17"/>
                </a:solidFill>
                <a:latin typeface="Calibri"/>
                <a:cs typeface="Calibri"/>
              </a:rPr>
              <a:t>904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)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lang="ru-RU" sz="2950" b="1" spc="30" dirty="0">
                <a:solidFill>
                  <a:srgbClr val="672E17"/>
                </a:solidFill>
                <a:latin typeface="Calibri"/>
                <a:cs typeface="Calibri"/>
              </a:rPr>
              <a:t>837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lang="ru-RU" sz="2950" b="1" spc="5" dirty="0">
                <a:solidFill>
                  <a:srgbClr val="672E17"/>
                </a:solidFill>
                <a:latin typeface="Calibri"/>
                <a:cs typeface="Calibri"/>
              </a:rPr>
              <a:t>33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lang="ru-RU" sz="2950" b="1" spc="15" dirty="0">
                <a:solidFill>
                  <a:srgbClr val="672E17"/>
                </a:solidFill>
                <a:latin typeface="Calibri"/>
                <a:cs typeface="Calibri"/>
              </a:rPr>
              <a:t>82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51051" y="9405128"/>
            <a:ext cx="12388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2450" b="1" spc="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3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5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96828" y="6092666"/>
            <a:ext cx="349250" cy="524510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385559" y="6167342"/>
            <a:ext cx="522605" cy="373380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>
            <a:xfrm>
              <a:off x="6385559" y="6167342"/>
              <a:ext cx="520065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097768" y="5045678"/>
            <a:ext cx="523875" cy="523240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394703" y="5054980"/>
            <a:ext cx="516890" cy="514984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56831" y="5054980"/>
              <a:ext cx="254333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356439" y="7139768"/>
            <a:ext cx="614045" cy="524510"/>
          </a:xfrm>
          <a:custGeom>
            <a:avLst/>
            <a:gdLst/>
            <a:ahLst/>
            <a:cxnLst/>
            <a:rect l="l" t="t" r="r" b="b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9823" y="6783152"/>
            <a:ext cx="2081689" cy="209843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0" y="9314402"/>
            <a:ext cx="1993264" cy="1995170"/>
          </a:xfrm>
          <a:custGeom>
            <a:avLst/>
            <a:gdLst/>
            <a:ahLst/>
            <a:cxnLst/>
            <a:rect l="l" t="t" r="r" b="b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1238"/>
            <a:ext cx="1986914" cy="1986914"/>
          </a:xfrm>
          <a:custGeom>
            <a:avLst/>
            <a:gdLst/>
            <a:ahLst/>
            <a:cxnLst/>
            <a:rect l="l" t="t" r="r" b="b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91532" y="0"/>
            <a:ext cx="2512695" cy="2512695"/>
          </a:xfrm>
          <a:custGeom>
            <a:avLst/>
            <a:gdLst/>
            <a:ahLst/>
            <a:cxnLst/>
            <a:rect l="l" t="t" r="r" b="b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4428" y="2148554"/>
            <a:ext cx="13255625" cy="8435340"/>
          </a:xfrm>
          <a:custGeom>
            <a:avLst/>
            <a:gdLst/>
            <a:ahLst/>
            <a:cxnLst/>
            <a:rect l="l" t="t" r="r" b="b"/>
            <a:pathLst>
              <a:path w="13255625" h="8435340">
                <a:moveTo>
                  <a:pt x="13254695" y="231"/>
                </a:moveTo>
                <a:lnTo>
                  <a:pt x="1194953" y="231"/>
                </a:lnTo>
                <a:lnTo>
                  <a:pt x="-86" y="1391989"/>
                </a:lnTo>
                <a:lnTo>
                  <a:pt x="-86" y="8435167"/>
                </a:lnTo>
                <a:lnTo>
                  <a:pt x="12059655" y="8435167"/>
                </a:lnTo>
                <a:lnTo>
                  <a:pt x="13254695" y="7043473"/>
                </a:lnTo>
                <a:lnTo>
                  <a:pt x="13254695" y="2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43997" y="2364425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1712" y="2684407"/>
            <a:ext cx="6635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20" dirty="0">
                <a:latin typeface="Calibri"/>
                <a:cs typeface="Calibri"/>
              </a:rPr>
              <a:t>продукт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«Самозанятые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2022»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406900" y="3396075"/>
          <a:ext cx="11353164" cy="6414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8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53975" marR="46355" algn="just">
                        <a:lnSpc>
                          <a:spcPct val="10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самозанятых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граждан,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зарегистрированных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свою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РТ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ИП.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6990" algn="just">
                        <a:lnSpc>
                          <a:spcPct val="106900"/>
                        </a:lnSpc>
                        <a:spcBef>
                          <a:spcPts val="6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затраты,</a:t>
                      </a:r>
                      <a:r>
                        <a:rPr sz="24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необходимые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облагаются налогом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профессиональный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доход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429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(годовых)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5,5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  <a:tabLst>
                          <a:tab pos="1663700" algn="l"/>
                          <a:tab pos="3375025" algn="l"/>
                          <a:tab pos="606488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53975" marR="45720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916430" algn="l"/>
                          <a:tab pos="3335020" algn="l"/>
                          <a:tab pos="53803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304032" y="1313402"/>
            <a:ext cx="12955270" cy="9298305"/>
          </a:xfrm>
          <a:custGeom>
            <a:avLst/>
            <a:gdLst/>
            <a:ahLst/>
            <a:cxnLst/>
            <a:rect l="l" t="t" r="r" b="b"/>
            <a:pathLst>
              <a:path w="12955269" h="9298305">
                <a:moveTo>
                  <a:pt x="12954478" y="252"/>
                </a:moveTo>
                <a:lnTo>
                  <a:pt x="1167905" y="252"/>
                </a:lnTo>
                <a:lnTo>
                  <a:pt x="-83" y="1534373"/>
                </a:lnTo>
                <a:lnTo>
                  <a:pt x="-83" y="9297738"/>
                </a:lnTo>
                <a:lnTo>
                  <a:pt x="11786615" y="9297738"/>
                </a:lnTo>
                <a:lnTo>
                  <a:pt x="12954478" y="7763693"/>
                </a:lnTo>
                <a:lnTo>
                  <a:pt x="12954478" y="2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9205" y="1982496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8738" y="2235397"/>
            <a:ext cx="688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-15" dirty="0">
                <a:latin typeface="Calibri"/>
                <a:cs typeface="Calibri"/>
              </a:rPr>
              <a:t> продукт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«Импортозамещение»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05326"/>
              </p:ext>
            </p:extLst>
          </p:nvPr>
        </p:nvGraphicFramePr>
        <p:xfrm>
          <a:off x="4174617" y="3328765"/>
          <a:ext cx="11201400" cy="6543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2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800"/>
                        </a:lnSpc>
                      </a:pPr>
                      <a:r>
                        <a:rPr sz="2400" spc="-5" dirty="0" err="1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9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тех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400" spc="96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lang="ru-RU" sz="2400" spc="-10" dirty="0">
                          <a:latin typeface="Calibri"/>
                          <a:cs typeface="Calibri"/>
                        </a:rPr>
                        <a:t>то разместил информацию в разделе «Каталог предложений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lang="ru-RU" sz="2400" dirty="0">
                          <a:latin typeface="Calibri"/>
                          <a:cs typeface="Calibri"/>
                        </a:rPr>
                        <a:t> Предложения по замещению» на ЭТП «Республиканский маркетинговый центр Татарстана».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24.02.22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основной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 err="1">
                          <a:latin typeface="Calibri"/>
                          <a:cs typeface="Calibri"/>
                        </a:rPr>
                        <a:t>вид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входит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     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общероссийского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классификатора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 err="1">
                          <a:latin typeface="Calibri"/>
                          <a:cs typeface="Calibri"/>
                        </a:rPr>
                        <a:t>видов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 err="1">
                          <a:latin typeface="Calibri"/>
                          <a:cs typeface="Calibri"/>
                        </a:rPr>
                        <a:t>экономической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spc="64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что     </a:t>
                      </a:r>
                      <a:r>
                        <a:rPr sz="2400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</a:p>
                    <a:p>
                      <a:pPr marL="41910" marR="34925" algn="just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сельхозпроизводством)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что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тех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товаров).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lang="ru-RU" sz="2400" spc="-5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%</a:t>
                      </a:r>
                      <a:r>
                        <a:rPr sz="24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  <a:tabLst>
                          <a:tab pos="1621790" algn="l"/>
                          <a:tab pos="3304540" algn="l"/>
                          <a:tab pos="596519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1910" marR="33655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40479" y="1538954"/>
            <a:ext cx="12842240" cy="8904605"/>
          </a:xfrm>
          <a:custGeom>
            <a:avLst/>
            <a:gdLst/>
            <a:ahLst/>
            <a:cxnLst/>
            <a:rect l="l" t="t" r="r" b="b"/>
            <a:pathLst>
              <a:path w="12842240" h="8904605">
                <a:moveTo>
                  <a:pt x="12841691" y="246"/>
                </a:moveTo>
                <a:lnTo>
                  <a:pt x="1157605" y="246"/>
                </a:lnTo>
                <a:lnTo>
                  <a:pt x="-97" y="1469472"/>
                </a:lnTo>
                <a:lnTo>
                  <a:pt x="-97" y="8904550"/>
                </a:lnTo>
                <a:lnTo>
                  <a:pt x="11683988" y="8904550"/>
                </a:lnTo>
                <a:lnTo>
                  <a:pt x="12841691" y="7435401"/>
                </a:lnTo>
                <a:lnTo>
                  <a:pt x="12841691" y="24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50553" y="1859614"/>
            <a:ext cx="6525259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03</a:t>
            </a:r>
            <a:r>
              <a:rPr sz="8025" b="1" spc="-21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«Промпарки»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17665"/>
              </p:ext>
            </p:extLst>
          </p:nvPr>
        </p:nvGraphicFramePr>
        <p:xfrm>
          <a:off x="4787900" y="3067526"/>
          <a:ext cx="11201400" cy="639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сегмент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just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 управляющих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индустриальных</a:t>
                      </a:r>
                    </a:p>
                    <a:p>
                      <a:pPr marL="41275" marR="2984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 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</a:p>
                    <a:p>
                      <a:pPr marL="41275" marR="57150" algn="just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Министерством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экономики Республики Татарстан 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1275" algn="just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</a:t>
                      </a: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428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Целевое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использование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lang="ru-RU" sz="24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1275" marR="32384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02379" y="2701766"/>
            <a:ext cx="12880340" cy="7654925"/>
          </a:xfrm>
          <a:custGeom>
            <a:avLst/>
            <a:gdLst/>
            <a:ahLst/>
            <a:cxnLst/>
            <a:rect l="l" t="t" r="r" b="b"/>
            <a:pathLst>
              <a:path w="12880340" h="7654925">
                <a:moveTo>
                  <a:pt x="12879791" y="217"/>
                </a:moveTo>
                <a:lnTo>
                  <a:pt x="1161162" y="217"/>
                </a:lnTo>
                <a:lnTo>
                  <a:pt x="-96" y="1263200"/>
                </a:lnTo>
                <a:lnTo>
                  <a:pt x="-96" y="7654910"/>
                </a:lnTo>
                <a:lnTo>
                  <a:pt x="11718659" y="7654910"/>
                </a:lnTo>
                <a:lnTo>
                  <a:pt x="12879791" y="6391838"/>
                </a:lnTo>
                <a:lnTo>
                  <a:pt x="12879791" y="21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3168" y="3120310"/>
            <a:ext cx="963676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05</a:t>
            </a:r>
            <a:r>
              <a:rPr sz="8025" b="1" spc="-45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«Социальное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предпринимательство»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8129"/>
              </p:ext>
            </p:extLst>
          </p:nvPr>
        </p:nvGraphicFramePr>
        <p:xfrm>
          <a:off x="4635500" y="4621371"/>
          <a:ext cx="11201400" cy="49387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предприятий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Республики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lang="ru-RU" sz="24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5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9000" y="953738"/>
            <a:ext cx="13100050" cy="9852660"/>
          </a:xfrm>
          <a:custGeom>
            <a:avLst/>
            <a:gdLst/>
            <a:ahLst/>
            <a:cxnLst/>
            <a:rect l="l" t="t" r="r" b="b"/>
            <a:pathLst>
              <a:path w="13100050" h="9852660">
                <a:moveTo>
                  <a:pt x="13099251" y="261"/>
                </a:moveTo>
                <a:lnTo>
                  <a:pt x="1180856" y="261"/>
                </a:lnTo>
                <a:lnTo>
                  <a:pt x="-86" y="1625820"/>
                </a:lnTo>
                <a:lnTo>
                  <a:pt x="-86" y="9852456"/>
                </a:lnTo>
                <a:lnTo>
                  <a:pt x="11918308" y="9852456"/>
                </a:lnTo>
                <a:lnTo>
                  <a:pt x="13099251" y="8226859"/>
                </a:lnTo>
                <a:lnTo>
                  <a:pt x="13099251" y="26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64684" y="1051279"/>
            <a:ext cx="6528434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8307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8025" b="1" baseline="-8307" dirty="0">
                <a:solidFill>
                  <a:srgbClr val="E84E22"/>
                </a:solidFill>
                <a:latin typeface="Calibri"/>
                <a:cs typeface="Calibri"/>
              </a:rPr>
              <a:t>7</a:t>
            </a:r>
            <a:r>
              <a:rPr sz="8025" b="1" spc="-472" baseline="-8307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офинан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овый пр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4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укт «С</a:t>
            </a:r>
            <a:r>
              <a:rPr sz="2400" b="1" spc="-50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ействие»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18822"/>
              </p:ext>
            </p:extLst>
          </p:nvPr>
        </p:nvGraphicFramePr>
        <p:xfrm>
          <a:off x="4842636" y="2103342"/>
          <a:ext cx="10405745" cy="7008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кого?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всех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Татарстан,</a:t>
                      </a:r>
                      <a:r>
                        <a:rPr sz="20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соответствующих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209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-ФЗ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цели?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обоснованные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затраты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367665" indent="-326390" algn="just">
                        <a:lnSpc>
                          <a:spcPts val="2335"/>
                        </a:lnSpc>
                        <a:buAutoNum type="arabicParenR"/>
                        <a:tabLst>
                          <a:tab pos="36830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4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режима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готовности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чрезвычайной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;</a:t>
                      </a:r>
                    </a:p>
                    <a:p>
                      <a:pPr marL="41910" marR="31750" algn="just">
                        <a:lnSpc>
                          <a:spcPct val="107000"/>
                        </a:lnSpc>
                        <a:spcBef>
                          <a:spcPts val="790"/>
                        </a:spcBef>
                        <a:buAutoNum type="arabicParenR" startAt="2"/>
                        <a:tabLst>
                          <a:tab pos="37147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–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независимо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введения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готовности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чрезвычайной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заявок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01.07.2022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340"/>
                        </a:lnSpc>
                      </a:pPr>
                      <a:endParaRPr lang="ru-RU" sz="2000" dirty="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ts val="2340"/>
                        </a:lnSpc>
                      </a:pPr>
                      <a:endParaRPr lang="ru-RU" sz="2000" dirty="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ts val="2340"/>
                        </a:lnSpc>
                      </a:pPr>
                      <a:endParaRPr lang="ru-RU" sz="2000" dirty="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ts val="2340"/>
                        </a:lnSpc>
                      </a:pPr>
                      <a:endParaRPr lang="ru-RU" sz="2000" dirty="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ts val="2340"/>
                        </a:lnSpc>
                      </a:pP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9</a:t>
                      </a:r>
                      <a:r>
                        <a:rPr lang="ru-RU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000" dirty="0" smtClean="0"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74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  <a:tabLst>
                          <a:tab pos="1201420" algn="l"/>
                          <a:tab pos="2445385" algn="l"/>
                          <a:tab pos="4499610" algn="l"/>
                          <a:tab pos="652653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Согласно	правилам	Некоммерческой	микрокредитной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компании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«Фонд поддержки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предпринимательства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5436" y="8790146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4" h="2519045">
                <a:moveTo>
                  <a:pt x="2518282" y="63"/>
                </a:moveTo>
                <a:lnTo>
                  <a:pt x="-444" y="2518779"/>
                </a:lnTo>
                <a:lnTo>
                  <a:pt x="2518282" y="2518779"/>
                </a:lnTo>
                <a:lnTo>
                  <a:pt x="2518282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5" h="2519045">
                <a:moveTo>
                  <a:pt x="2518727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8727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526" y="209"/>
                </a:moveTo>
                <a:lnTo>
                  <a:pt x="518258" y="209"/>
                </a:lnTo>
                <a:lnTo>
                  <a:pt x="-15" y="518609"/>
                </a:lnTo>
                <a:lnTo>
                  <a:pt x="-15" y="6283375"/>
                </a:lnTo>
                <a:lnTo>
                  <a:pt x="5240252" y="6283375"/>
                </a:lnTo>
                <a:lnTo>
                  <a:pt x="5758526" y="5764974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1943" y="3035522"/>
            <a:ext cx="5760720" cy="6283325"/>
          </a:xfrm>
          <a:custGeom>
            <a:avLst/>
            <a:gdLst/>
            <a:ahLst/>
            <a:cxnLst/>
            <a:rect l="l" t="t" r="r" b="b"/>
            <a:pathLst>
              <a:path w="5760720" h="6283325">
                <a:moveTo>
                  <a:pt x="5759885" y="209"/>
                </a:moveTo>
                <a:lnTo>
                  <a:pt x="518219" y="209"/>
                </a:lnTo>
                <a:lnTo>
                  <a:pt x="-181" y="518609"/>
                </a:lnTo>
                <a:lnTo>
                  <a:pt x="-181" y="6283375"/>
                </a:lnTo>
                <a:lnTo>
                  <a:pt x="5241484" y="6283375"/>
                </a:lnTo>
                <a:lnTo>
                  <a:pt x="5759885" y="5764974"/>
                </a:lnTo>
                <a:lnTo>
                  <a:pt x="5759885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7523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5566" y="1645623"/>
            <a:ext cx="1337373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1" name="object 11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805" y="3351816"/>
            <a:ext cx="5115560" cy="49428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08</a:t>
            </a:r>
            <a:endParaRPr sz="8250" dirty="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275"/>
              </a:spcBef>
            </a:pP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Фи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уча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а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территории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5" dirty="0" err="1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24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 err="1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 err="1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sz="2450" b="1" spc="-80" dirty="0" err="1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 err="1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 err="1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 err="1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 err="1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sz="2450" b="1" spc="-5" dirty="0" err="1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 и СМСП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 err="1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2450" b="1" spc="-85" dirty="0" err="1">
                <a:solidFill>
                  <a:srgbClr val="1D1D1B"/>
                </a:solidFill>
                <a:latin typeface="Calibri"/>
                <a:cs typeface="Calibri"/>
              </a:rPr>
              <a:t>раж</a:t>
            </a:r>
            <a:r>
              <a:rPr sz="2450" b="1" spc="-75" dirty="0" err="1">
                <a:solidFill>
                  <a:srgbClr val="1D1D1B"/>
                </a:solidFill>
                <a:latin typeface="Calibri"/>
                <a:cs typeface="Calibri"/>
              </a:rPr>
              <a:t>да</a:t>
            </a:r>
            <a:r>
              <a:rPr sz="2450" b="1" spc="-5" dirty="0" err="1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sz="2450" dirty="0">
              <a:latin typeface="Calibri"/>
              <a:cs typeface="Calibri"/>
            </a:endParaRPr>
          </a:p>
          <a:p>
            <a:pPr marL="85090" marR="253365">
              <a:lnSpc>
                <a:spcPct val="101000"/>
              </a:lnSpc>
              <a:spcBef>
                <a:spcPts val="147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выставочно-ярмарочных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мероприятиях 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территории Российской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Федерации.</a:t>
            </a:r>
            <a:r>
              <a:rPr sz="19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Оплачивается</a:t>
            </a:r>
            <a:r>
              <a:rPr sz="195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регистрационный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 выставочной площади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оборудования.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6578" y="3353824"/>
            <a:ext cx="4512945" cy="424148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09</a:t>
            </a:r>
            <a:endParaRPr sz="82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2800" b="1" spc="10" dirty="0">
                <a:solidFill>
                  <a:srgbClr val="1D1D1B"/>
                </a:solidFill>
                <a:cs typeface="Calibri"/>
              </a:rPr>
              <a:t>ФИНАНСИРОВАНИЕ </a:t>
            </a:r>
            <a:r>
              <a:rPr lang="ru-RU" sz="2800" b="1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800" b="1" spc="10" dirty="0">
                <a:solidFill>
                  <a:srgbClr val="1D1D1B"/>
                </a:solidFill>
                <a:cs typeface="Calibri"/>
              </a:rPr>
              <a:t>СЕРТИФИКАЦИИ</a:t>
            </a:r>
            <a:r>
              <a:rPr lang="ru-RU" sz="2800" b="1" spc="-3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ПРОДУКЦИИ 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1950" spc="-20" dirty="0">
                <a:solidFill>
                  <a:srgbClr val="1D1D1B"/>
                </a:solidFill>
                <a:cs typeface="Calibri"/>
              </a:rPr>
              <a:t>Услуга</a:t>
            </a:r>
            <a:r>
              <a:rPr lang="ru-RU" sz="1950" spc="3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включает</a:t>
            </a:r>
            <a:r>
              <a:rPr lang="ru-RU" sz="195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в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себя</a:t>
            </a:r>
            <a:r>
              <a:rPr lang="ru-RU" sz="195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финансирование 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оформления</a:t>
            </a:r>
            <a:r>
              <a:rPr lang="ru-RU" sz="1950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spc="-5" dirty="0">
                <a:solidFill>
                  <a:srgbClr val="1D1D1B"/>
                </a:solidFill>
                <a:cs typeface="Calibri"/>
              </a:rPr>
              <a:t>разрешительной</a:t>
            </a:r>
            <a:r>
              <a:rPr lang="ru-RU" sz="195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spc="-5" dirty="0">
                <a:solidFill>
                  <a:srgbClr val="1D1D1B"/>
                </a:solidFill>
                <a:cs typeface="Calibri"/>
              </a:rPr>
              <a:t>документации</a:t>
            </a:r>
            <a:r>
              <a:rPr lang="ru-RU" sz="195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– </a:t>
            </a:r>
            <a:r>
              <a:rPr lang="ru-RU" sz="1950" spc="-43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сертификата/</a:t>
            </a:r>
            <a:r>
              <a:rPr lang="ru-RU" sz="1950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spc="-10" dirty="0">
                <a:solidFill>
                  <a:srgbClr val="1D1D1B"/>
                </a:solidFill>
                <a:cs typeface="Calibri"/>
              </a:rPr>
              <a:t>свидетельства</a:t>
            </a:r>
            <a:r>
              <a:rPr lang="ru-RU" sz="1950" spc="4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в</a:t>
            </a:r>
            <a:r>
              <a:rPr lang="ru-RU" sz="195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spc="-10" dirty="0">
                <a:solidFill>
                  <a:srgbClr val="1D1D1B"/>
                </a:solidFill>
                <a:cs typeface="Calibri"/>
              </a:rPr>
              <a:t>количестве</a:t>
            </a:r>
            <a:r>
              <a:rPr lang="ru-RU" sz="1950" spc="2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не</a:t>
            </a:r>
            <a:endParaRPr lang="ru-RU" sz="195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950" spc="-10" dirty="0">
                <a:solidFill>
                  <a:srgbClr val="1D1D1B"/>
                </a:solidFill>
                <a:cs typeface="Calibri"/>
              </a:rPr>
              <a:t>более</a:t>
            </a:r>
            <a:r>
              <a:rPr lang="ru-RU" sz="195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3-х </a:t>
            </a:r>
            <a:r>
              <a:rPr lang="ru-RU" sz="1950" spc="-10" dirty="0">
                <a:solidFill>
                  <a:srgbClr val="1D1D1B"/>
                </a:solidFill>
                <a:cs typeface="Calibri"/>
              </a:rPr>
              <a:t>документов</a:t>
            </a:r>
            <a:r>
              <a:rPr lang="ru-RU" sz="195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spc="-5" dirty="0">
                <a:solidFill>
                  <a:srgbClr val="1D1D1B"/>
                </a:solidFill>
                <a:cs typeface="Calibri"/>
              </a:rPr>
              <a:t>для</a:t>
            </a:r>
            <a:r>
              <a:rPr lang="ru-RU" sz="195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1 субъекта</a:t>
            </a:r>
            <a:r>
              <a:rPr lang="ru-RU" sz="1950" spc="25" dirty="0">
                <a:solidFill>
                  <a:srgbClr val="1D1D1B"/>
                </a:solidFill>
                <a:cs typeface="Calibri"/>
              </a:rPr>
              <a:t> </a:t>
            </a:r>
            <a:endParaRPr lang="ru-RU" sz="1950" dirty="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27195" y="3353824"/>
            <a:ext cx="4572635" cy="55628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spc="5" dirty="0">
                <a:solidFill>
                  <a:srgbClr val="E84E22"/>
                </a:solidFill>
                <a:latin typeface="Calibri"/>
                <a:cs typeface="Calibri"/>
              </a:rPr>
              <a:t>10</a:t>
            </a:r>
            <a:endParaRPr sz="8250" dirty="0">
              <a:latin typeface="Calibri"/>
              <a:cs typeface="Calibri"/>
            </a:endParaRPr>
          </a:p>
          <a:p>
            <a:pPr marL="12700" marR="337820">
              <a:lnSpc>
                <a:spcPct val="101099"/>
              </a:lnSpc>
              <a:spcBef>
                <a:spcPts val="265"/>
              </a:spcBef>
            </a:pP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Ф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И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НАН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СИ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Р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sz="2800" b="1" spc="-90" dirty="0">
                <a:solidFill>
                  <a:srgbClr val="1D1D1B"/>
                </a:solidFill>
                <a:cs typeface="Calibri"/>
              </a:rPr>
              <a:t>В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А</a:t>
            </a:r>
            <a:r>
              <a:rPr lang="ru-RU" sz="2800" b="1" spc="-75" dirty="0">
                <a:solidFill>
                  <a:srgbClr val="1D1D1B"/>
                </a:solidFill>
                <a:cs typeface="Calibri"/>
              </a:rPr>
              <a:t>Н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И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Е</a:t>
            </a:r>
            <a:r>
              <a:rPr lang="ru-RU" sz="2800" b="1" spc="-16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КА</a:t>
            </a:r>
            <a:r>
              <a:rPr lang="ru-RU" sz="2800" b="1" spc="-70" dirty="0">
                <a:solidFill>
                  <a:srgbClr val="1D1D1B"/>
                </a:solidFill>
                <a:cs typeface="Calibri"/>
              </a:rPr>
              <a:t>З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АН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И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Я</a:t>
            </a:r>
            <a:r>
              <a:rPr lang="ru-RU" sz="2800" b="1" spc="-15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800" b="1" spc="-114" dirty="0">
                <a:solidFill>
                  <a:srgbClr val="1D1D1B"/>
                </a:solidFill>
                <a:cs typeface="Calibri"/>
              </a:rPr>
              <a:t>У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С</a:t>
            </a:r>
            <a:r>
              <a:rPr lang="ru-RU" sz="2800" b="1" spc="-55" dirty="0">
                <a:solidFill>
                  <a:srgbClr val="1D1D1B"/>
                </a:solidFill>
                <a:cs typeface="Calibri"/>
              </a:rPr>
              <a:t>Л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У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Г  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П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sz="2800" b="1" spc="-14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Р</a:t>
            </a:r>
            <a:r>
              <a:rPr lang="ru-RU" sz="2800" b="1" spc="-55" dirty="0">
                <a:solidFill>
                  <a:srgbClr val="1D1D1B"/>
                </a:solidFill>
                <a:cs typeface="Calibri"/>
              </a:rPr>
              <a:t>Е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К</a:t>
            </a:r>
            <a:r>
              <a:rPr lang="ru-RU" sz="2800" b="1" spc="-55" dirty="0">
                <a:solidFill>
                  <a:srgbClr val="1D1D1B"/>
                </a:solidFill>
                <a:cs typeface="Calibri"/>
              </a:rPr>
              <a:t>Л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А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М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Е</a:t>
            </a:r>
            <a:r>
              <a:rPr lang="ru-RU" sz="2800" b="1" spc="-16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ПР</a:t>
            </a:r>
            <a:r>
              <a:rPr lang="ru-RU" sz="2800" b="1" spc="-114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sz="2800" b="1" spc="-95" dirty="0">
                <a:solidFill>
                  <a:srgbClr val="1D1D1B"/>
                </a:solidFill>
                <a:cs typeface="Calibri"/>
              </a:rPr>
              <a:t>Д</a:t>
            </a:r>
            <a:r>
              <a:rPr lang="ru-RU" sz="2800" b="1" spc="-75" dirty="0">
                <a:solidFill>
                  <a:srgbClr val="1D1D1B"/>
                </a:solidFill>
                <a:cs typeface="Calibri"/>
              </a:rPr>
              <a:t>У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К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ЦИИ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/</a:t>
            </a:r>
            <a:r>
              <a:rPr lang="ru-RU" sz="2800" b="1" spc="-114" dirty="0">
                <a:solidFill>
                  <a:srgbClr val="1D1D1B"/>
                </a:solidFill>
                <a:cs typeface="Calibri"/>
              </a:rPr>
              <a:t>У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С</a:t>
            </a:r>
            <a:r>
              <a:rPr lang="ru-RU" sz="2800" b="1" spc="-70" dirty="0">
                <a:solidFill>
                  <a:srgbClr val="1D1D1B"/>
                </a:solidFill>
                <a:cs typeface="Calibri"/>
              </a:rPr>
              <a:t>Л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У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Г  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СМС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П</a:t>
            </a:r>
            <a:r>
              <a:rPr lang="ru-RU" sz="2800" b="1" spc="-13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И</a:t>
            </a:r>
            <a:r>
              <a:rPr lang="ru-RU" sz="2800" b="1" spc="-12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С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А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М</a:t>
            </a:r>
            <a:r>
              <a:rPr lang="ru-RU" sz="2800" b="1" spc="-75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sz="2800" b="1" spc="-70" dirty="0">
                <a:solidFill>
                  <a:srgbClr val="1D1D1B"/>
                </a:solidFill>
                <a:cs typeface="Calibri"/>
              </a:rPr>
              <a:t>З</a:t>
            </a:r>
            <a:r>
              <a:rPr lang="ru-RU" sz="2800" b="1" spc="-60" dirty="0">
                <a:solidFill>
                  <a:srgbClr val="1D1D1B"/>
                </a:solidFill>
                <a:cs typeface="Calibri"/>
              </a:rPr>
              <a:t>АНЯ</a:t>
            </a:r>
            <a:r>
              <a:rPr lang="ru-RU" sz="2800" b="1" spc="-70" dirty="0">
                <a:solidFill>
                  <a:srgbClr val="1D1D1B"/>
                </a:solidFill>
                <a:cs typeface="Calibri"/>
              </a:rPr>
              <a:t>Т</a:t>
            </a:r>
            <a:r>
              <a:rPr lang="ru-RU" sz="2800" b="1" spc="-65" dirty="0">
                <a:solidFill>
                  <a:srgbClr val="1D1D1B"/>
                </a:solidFill>
                <a:cs typeface="Calibri"/>
              </a:rPr>
              <a:t>Ы</a:t>
            </a:r>
            <a:r>
              <a:rPr lang="ru-RU" sz="2800" b="1" dirty="0">
                <a:solidFill>
                  <a:srgbClr val="1D1D1B"/>
                </a:solidFill>
                <a:cs typeface="Calibri"/>
              </a:rPr>
              <a:t>Х</a:t>
            </a:r>
            <a:endParaRPr lang="ru-RU" sz="2800" dirty="0">
              <a:cs typeface="Calibri"/>
            </a:endParaRPr>
          </a:p>
          <a:p>
            <a:pPr marL="12700" marR="337820">
              <a:lnSpc>
                <a:spcPct val="101099"/>
              </a:lnSpc>
              <a:spcBef>
                <a:spcPts val="265"/>
              </a:spcBef>
            </a:pPr>
            <a:endParaRPr sz="24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1950" spc="5" dirty="0">
                <a:solidFill>
                  <a:srgbClr val="1D1D1B"/>
                </a:solidFill>
                <a:cs typeface="Calibri"/>
              </a:rPr>
              <a:t>Реклама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продукции и 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услуг субъекта МСП по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1 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пакетному предложению 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на </a:t>
            </a:r>
            <a:r>
              <a:rPr lang="ru-RU" sz="1950" spc="10" dirty="0">
                <a:solidFill>
                  <a:srgbClr val="1D1D1B"/>
                </a:solidFill>
                <a:cs typeface="Calibri"/>
              </a:rPr>
              <a:t>выбор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(ведение 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 социальных сетей, создание сайтов,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фирменного </a:t>
            </a:r>
            <a:r>
              <a:rPr lang="ru-RU" sz="1950" spc="-43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стиля, размещение информации </a:t>
            </a:r>
            <a:r>
              <a:rPr lang="ru-RU" sz="1950" dirty="0">
                <a:solidFill>
                  <a:srgbClr val="1D1D1B"/>
                </a:solidFill>
                <a:cs typeface="Calibri"/>
              </a:rPr>
              <a:t>в 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региональных </a:t>
            </a:r>
            <a:r>
              <a:rPr lang="ru-RU" sz="1950" spc="-43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cs typeface="Calibri"/>
              </a:rPr>
              <a:t>СМИ)</a:t>
            </a:r>
            <a:endParaRPr lang="ru-RU" sz="1950" dirty="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512790"/>
            <a:ext cx="8901430" cy="6682740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0743" y="3321092"/>
            <a:ext cx="6341110" cy="930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Calibri"/>
                <a:cs typeface="Calibri"/>
              </a:rPr>
              <a:t>КОМПЛЕКСНАЯ </a:t>
            </a:r>
            <a:r>
              <a:rPr sz="1950" b="1" spc="-40" dirty="0">
                <a:latin typeface="Calibri"/>
                <a:cs typeface="Calibri"/>
              </a:rPr>
              <a:t>УСЛУГА </a:t>
            </a:r>
            <a:r>
              <a:rPr sz="1950" b="1" dirty="0">
                <a:latin typeface="Calibri"/>
                <a:cs typeface="Calibri"/>
              </a:rPr>
              <a:t>ПО </a:t>
            </a:r>
            <a:r>
              <a:rPr sz="1950" b="1" spc="-5" dirty="0">
                <a:latin typeface="Calibri"/>
                <a:cs typeface="Calibri"/>
              </a:rPr>
              <a:t>ОБУЧЕНИЮ </a:t>
            </a:r>
            <a:r>
              <a:rPr sz="1950" b="1" spc="-15" dirty="0">
                <a:latin typeface="Calibri"/>
                <a:cs typeface="Calibri"/>
              </a:rPr>
              <a:t>ИНСТРУМЕНТАМ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ПРОДВИЖЕНИЯ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РОССИЙСКИХ </a:t>
            </a:r>
            <a:r>
              <a:rPr sz="1950" b="1" dirty="0">
                <a:latin typeface="Calibri"/>
                <a:cs typeface="Calibri"/>
              </a:rPr>
              <a:t>СОЦИАЛЬНЫХ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СЕТЯХ</a:t>
            </a:r>
            <a:endParaRPr sz="1950" dirty="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И </a:t>
            </a:r>
            <a:r>
              <a:rPr sz="1950" b="1" spc="-15" dirty="0">
                <a:latin typeface="Calibri"/>
                <a:cs typeface="Calibri"/>
              </a:rPr>
              <a:t>МЕССЕНДЖЕРАХ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ДЛЯ</a:t>
            </a:r>
            <a:r>
              <a:rPr sz="1950" b="1" spc="-2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СМСП </a:t>
            </a:r>
            <a:r>
              <a:rPr sz="1950" b="1" dirty="0">
                <a:latin typeface="Calibri"/>
                <a:cs typeface="Calibri"/>
              </a:rPr>
              <a:t>И</a:t>
            </a:r>
            <a:r>
              <a:rPr sz="1950" b="1" spc="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САМОЗАНЯТЫХ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805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11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0743" y="4819782"/>
            <a:ext cx="6549390" cy="3439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онлайн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мастер-классы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следующим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модулям: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1.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Подготовка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 dirty="0">
              <a:latin typeface="Calibri"/>
              <a:cs typeface="Calibri"/>
            </a:endParaRPr>
          </a:p>
          <a:p>
            <a:pPr marL="12700" marR="939165">
              <a:lnSpc>
                <a:spcPts val="2470"/>
              </a:lnSpc>
              <a:spcBef>
                <a:spcPts val="9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2.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Работа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контентом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сетей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4.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Таргетированная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 dirty="0">
              <a:latin typeface="Calibri"/>
              <a:cs typeface="Calibri"/>
            </a:endParaRPr>
          </a:p>
          <a:p>
            <a:pPr marL="12700" marR="103505">
              <a:lnSpc>
                <a:spcPct val="105100"/>
              </a:lnSpc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5.Принципы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алгоритмы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создания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ярких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креативов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6.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«Телеграм»</a:t>
            </a:r>
            <a:endParaRPr sz="1950" dirty="0">
              <a:latin typeface="Calibri"/>
              <a:cs typeface="Calibri"/>
            </a:endParaRPr>
          </a:p>
          <a:p>
            <a:pPr marL="12700" marR="1043940">
              <a:lnSpc>
                <a:spcPct val="105100"/>
              </a:lnSpc>
              <a:spcBef>
                <a:spcPts val="1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7.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других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сетях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8.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Рекламная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система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MyTarget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9.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Аналитика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реализация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2304" y="2512790"/>
            <a:ext cx="8900160" cy="6837045"/>
          </a:xfrm>
          <a:custGeom>
            <a:avLst/>
            <a:gdLst/>
            <a:ahLst/>
            <a:cxnLst/>
            <a:rect l="l" t="t" r="r" b="b"/>
            <a:pathLst>
              <a:path w="8900160" h="6837045">
                <a:moveTo>
                  <a:pt x="8899173" y="222"/>
                </a:moveTo>
                <a:lnTo>
                  <a:pt x="518019" y="222"/>
                </a:lnTo>
                <a:lnTo>
                  <a:pt x="-254" y="1128207"/>
                </a:lnTo>
                <a:lnTo>
                  <a:pt x="-254" y="6836586"/>
                </a:lnTo>
                <a:lnTo>
                  <a:pt x="8380899" y="6836586"/>
                </a:lnTo>
                <a:lnTo>
                  <a:pt x="8899173" y="5708601"/>
                </a:lnTo>
                <a:lnTo>
                  <a:pt x="8899173" y="222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42838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49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6239" y="3502824"/>
            <a:ext cx="615442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ПОВЫШЕНИЕ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КВАЛИФИКАЦИИ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СОТРУДНИКОВ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НА МАРКЕТПЛЕЙСАХ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01.05.22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8896" y="4709802"/>
            <a:ext cx="7570470" cy="18249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повышение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квалификации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одного сотрудника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субъекта МСП по работе на 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 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безвозмездной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основе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получением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удостоверения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образования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итогам прохождения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программы "Развитие навыков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аккаунт-менеджера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при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маркетплейсами"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4" name="object 1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8572" y="2906956"/>
            <a:ext cx="4398010" cy="196786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72819" marR="30480" indent="-935355" algn="just">
              <a:lnSpc>
                <a:spcPct val="88200"/>
              </a:lnSpc>
              <a:spcBef>
                <a:spcPts val="860"/>
              </a:spcBef>
            </a:pPr>
            <a:r>
              <a:rPr sz="8025" b="1" spc="-7" baseline="-24402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8025" b="1" baseline="-24402" dirty="0">
                <a:solidFill>
                  <a:srgbClr val="E84E22"/>
                </a:solidFill>
                <a:latin typeface="Calibri"/>
                <a:cs typeface="Calibri"/>
              </a:rPr>
              <a:t>3 </a:t>
            </a:r>
            <a:r>
              <a:rPr sz="8025" b="1" spc="-727" baseline="-2440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  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ОС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18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ПФ</a:t>
            </a:r>
            <a:r>
              <a:rPr sz="1950" b="1" spc="-229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endParaRPr sz="1950" dirty="0">
              <a:latin typeface="Calibri"/>
              <a:cs typeface="Calibri"/>
            </a:endParaRPr>
          </a:p>
          <a:p>
            <a:pPr marL="1019810" marR="372110" indent="-47625">
              <a:lnSpc>
                <a:spcPts val="2460"/>
              </a:lnSpc>
              <a:spcBef>
                <a:spcPts val="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ТА</a:t>
            </a:r>
            <a:r>
              <a:rPr sz="1950" b="1" spc="-20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Д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1446" y="4927094"/>
            <a:ext cx="447802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2012" y="3151044"/>
            <a:ext cx="3920490" cy="152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БЕСПЛАТНОЕ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ВЕДЕНИЕ</a:t>
            </a: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БУХГАЛТЕРИИ/ ПРЕДОСТАВЛЕНИЕ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ПИСЬМЕННЫХ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ЮРИДИЧЕСКИХ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ИЛИ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НАЛОГОВЫХ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КОНСУЛЬТАЦИЙ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БИЗНЕСА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01.01.22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4485" y="3175681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2864" y="474023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Аутсорсинг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бухгалтерского, налогового, кадрового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учета, расчета заработной платы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течение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6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календарных месяцев, письменные юридические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налоговые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консультации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бизнеса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418131" y="3020917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67" y="116"/>
                </a:moveTo>
                <a:lnTo>
                  <a:pt x="518013" y="116"/>
                </a:lnTo>
                <a:lnTo>
                  <a:pt x="-260" y="518390"/>
                </a:lnTo>
                <a:lnTo>
                  <a:pt x="-260" y="3140874"/>
                </a:lnTo>
                <a:lnTo>
                  <a:pt x="5229594" y="3140874"/>
                </a:lnTo>
                <a:lnTo>
                  <a:pt x="5747867" y="2622727"/>
                </a:lnTo>
                <a:lnTo>
                  <a:pt x="5747867" y="116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803479" y="3209123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6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60859" y="4214900"/>
            <a:ext cx="5450205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Разработка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бизнес-плана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предприятий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под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ключ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субъектов МСП 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описание сути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содержания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инвестиционного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проекта, процесса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его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реализации,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необходимое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оборудование,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организационную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структуру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бизнеса,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03945" y="3283935"/>
            <a:ext cx="340360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-П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1222</Words>
  <Application>Microsoft Office PowerPoint</Application>
  <PresentationFormat>Произвольный</PresentationFormat>
  <Paragraphs>232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Times New Roman</vt:lpstr>
      <vt:lpstr>Office Theme</vt:lpstr>
      <vt:lpstr>ФОНД ПОДДЕРЖКИ  ПРЕДПРИНИМАТЕЛЬСТВА  РЕСПУБЛИКИ ТАТАРСТАН Меры поддержки предпринимателей в  2022 году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20</vt:lpstr>
      <vt:lpstr>25 предприятий в выставочно-</vt:lpstr>
      <vt:lpstr>КАК ПОЛУЧИТЬ УСЛУГИ ФОНДА? ОБРАТИТЬСЯ В ФОНД: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ФПП РТ</dc:title>
  <dc:creator>Михаил Унтура</dc:creator>
  <cp:lastModifiedBy>inf</cp:lastModifiedBy>
  <cp:revision>15</cp:revision>
  <cp:lastPrinted>2022-05-23T12:14:23Z</cp:lastPrinted>
  <dcterms:created xsi:type="dcterms:W3CDTF">2022-04-11T13:35:53Z</dcterms:created>
  <dcterms:modified xsi:type="dcterms:W3CDTF">2022-05-31T12:19:50Z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2022-04-11T00:00:00Z</vt:filetime>
  </property>
</Properties>
</file>