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47" r:id="rId2"/>
    <p:sldId id="290" r:id="rId3"/>
    <p:sldId id="319" r:id="rId4"/>
    <p:sldId id="318" r:id="rId5"/>
    <p:sldId id="313" r:id="rId6"/>
    <p:sldId id="341" r:id="rId7"/>
    <p:sldId id="320" r:id="rId8"/>
    <p:sldId id="352" r:id="rId9"/>
    <p:sldId id="272" r:id="rId10"/>
    <p:sldId id="273" r:id="rId11"/>
    <p:sldId id="304" r:id="rId12"/>
    <p:sldId id="321" r:id="rId13"/>
    <p:sldId id="332" r:id="rId14"/>
    <p:sldId id="322" r:id="rId15"/>
    <p:sldId id="324" r:id="rId16"/>
    <p:sldId id="329" r:id="rId17"/>
    <p:sldId id="335" r:id="rId18"/>
    <p:sldId id="330" r:id="rId19"/>
    <p:sldId id="331" r:id="rId20"/>
    <p:sldId id="348" r:id="rId21"/>
    <p:sldId id="349" r:id="rId22"/>
    <p:sldId id="350" r:id="rId23"/>
    <p:sldId id="351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F10"/>
    <a:srgbClr val="EFEFEF"/>
    <a:srgbClr val="54404C"/>
    <a:srgbClr val="33CCFF"/>
    <a:srgbClr val="F55704"/>
    <a:srgbClr val="00B2A9"/>
    <a:srgbClr val="F2F2F2"/>
    <a:srgbClr val="FF6617"/>
    <a:srgbClr val="1A1A1A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B53E-E9EE-497C-BFDF-242693C0B317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308D-F9D6-4E7A-BCA9-128A1D01D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308D-F9D6-4E7A-BCA9-128A1D01D0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40436" indent="0" algn="ctr">
              <a:buNone/>
              <a:defRPr/>
            </a:lvl2pPr>
            <a:lvl3pPr marL="880853" indent="0" algn="ctr">
              <a:buNone/>
              <a:defRPr/>
            </a:lvl3pPr>
            <a:lvl4pPr marL="1321283" indent="0" algn="ctr">
              <a:buNone/>
              <a:defRPr/>
            </a:lvl4pPr>
            <a:lvl5pPr marL="1761697" indent="0" algn="ctr">
              <a:buNone/>
              <a:defRPr/>
            </a:lvl5pPr>
            <a:lvl6pPr marL="2202118" indent="0" algn="ctr">
              <a:buNone/>
              <a:defRPr/>
            </a:lvl6pPr>
            <a:lvl7pPr marL="2642541" indent="0" algn="ctr">
              <a:buNone/>
              <a:defRPr/>
            </a:lvl7pPr>
            <a:lvl8pPr marL="3082966" indent="0" algn="ctr">
              <a:buNone/>
              <a:defRPr/>
            </a:lvl8pPr>
            <a:lvl9pPr marL="352339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0E335-F4E5-4B62-B58C-72CA02E464B7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0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86F04-B94D-4DC4-98CA-73D9344E0916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4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4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4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E2BB8-82C2-4706-982D-83C23452A01A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A9E82-794D-4DE5-9767-5285B00D6034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4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8" y="44072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8" y="29070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40436" indent="0">
              <a:buNone/>
              <a:defRPr sz="1800"/>
            </a:lvl2pPr>
            <a:lvl3pPr marL="880853" indent="0">
              <a:buNone/>
              <a:defRPr sz="1600"/>
            </a:lvl3pPr>
            <a:lvl4pPr marL="1321283" indent="0">
              <a:buNone/>
              <a:defRPr sz="1400"/>
            </a:lvl4pPr>
            <a:lvl5pPr marL="1761697" indent="0">
              <a:buNone/>
              <a:defRPr sz="1400"/>
            </a:lvl5pPr>
            <a:lvl6pPr marL="2202118" indent="0">
              <a:buNone/>
              <a:defRPr sz="1400"/>
            </a:lvl6pPr>
            <a:lvl7pPr marL="2642541" indent="0">
              <a:buNone/>
              <a:defRPr sz="1400"/>
            </a:lvl7pPr>
            <a:lvl8pPr marL="3082966" indent="0">
              <a:buNone/>
              <a:defRPr sz="1400"/>
            </a:lvl8pPr>
            <a:lvl9pPr marL="352339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B1FF6-B249-4C59-A1DA-0E8B4E572898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3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5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7BCA8-5E03-4BA6-ADBB-55B354DB69D6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7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0436" indent="0">
              <a:buNone/>
              <a:defRPr sz="2000" b="1"/>
            </a:lvl2pPr>
            <a:lvl3pPr marL="880853" indent="0">
              <a:buNone/>
              <a:defRPr sz="1800" b="1"/>
            </a:lvl3pPr>
            <a:lvl4pPr marL="1321283" indent="0">
              <a:buNone/>
              <a:defRPr sz="1600" b="1"/>
            </a:lvl4pPr>
            <a:lvl5pPr marL="1761697" indent="0">
              <a:buNone/>
              <a:defRPr sz="1600" b="1"/>
            </a:lvl5pPr>
            <a:lvl6pPr marL="2202118" indent="0">
              <a:buNone/>
              <a:defRPr sz="1600" b="1"/>
            </a:lvl6pPr>
            <a:lvl7pPr marL="2642541" indent="0">
              <a:buNone/>
              <a:defRPr sz="1600" b="1"/>
            </a:lvl7pPr>
            <a:lvl8pPr marL="3082966" indent="0">
              <a:buNone/>
              <a:defRPr sz="1600" b="1"/>
            </a:lvl8pPr>
            <a:lvl9pPr marL="352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0436" indent="0">
              <a:buNone/>
              <a:defRPr sz="2000" b="1"/>
            </a:lvl2pPr>
            <a:lvl3pPr marL="880853" indent="0">
              <a:buNone/>
              <a:defRPr sz="1800" b="1"/>
            </a:lvl3pPr>
            <a:lvl4pPr marL="1321283" indent="0">
              <a:buNone/>
              <a:defRPr sz="1600" b="1"/>
            </a:lvl4pPr>
            <a:lvl5pPr marL="1761697" indent="0">
              <a:buNone/>
              <a:defRPr sz="1600" b="1"/>
            </a:lvl5pPr>
            <a:lvl6pPr marL="2202118" indent="0">
              <a:buNone/>
              <a:defRPr sz="1600" b="1"/>
            </a:lvl6pPr>
            <a:lvl7pPr marL="2642541" indent="0">
              <a:buNone/>
              <a:defRPr sz="1600" b="1"/>
            </a:lvl7pPr>
            <a:lvl8pPr marL="3082966" indent="0">
              <a:buNone/>
              <a:defRPr sz="1600" b="1"/>
            </a:lvl8pPr>
            <a:lvl9pPr marL="352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12559-FCCD-426E-81AB-C0DD1C39C3A5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F2241-37F9-4E34-9F34-431D068FD59E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8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F0D8F-67C5-4CCC-96A9-CC440C770F52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07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41" y="2733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007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436" indent="0">
              <a:buNone/>
              <a:defRPr sz="1200"/>
            </a:lvl2pPr>
            <a:lvl3pPr marL="880853" indent="0">
              <a:buNone/>
              <a:defRPr sz="1000"/>
            </a:lvl3pPr>
            <a:lvl4pPr marL="1321283" indent="0">
              <a:buNone/>
              <a:defRPr sz="900"/>
            </a:lvl4pPr>
            <a:lvl5pPr marL="1761697" indent="0">
              <a:buNone/>
              <a:defRPr sz="900"/>
            </a:lvl5pPr>
            <a:lvl6pPr marL="2202118" indent="0">
              <a:buNone/>
              <a:defRPr sz="900"/>
            </a:lvl6pPr>
            <a:lvl7pPr marL="2642541" indent="0">
              <a:buNone/>
              <a:defRPr sz="900"/>
            </a:lvl7pPr>
            <a:lvl8pPr marL="3082966" indent="0">
              <a:buNone/>
              <a:defRPr sz="900"/>
            </a:lvl8pPr>
            <a:lvl9pPr marL="352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B1F3C-C852-4C9A-B2B9-FBF26AF6D2D5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0436" indent="0">
              <a:buNone/>
              <a:defRPr sz="2800"/>
            </a:lvl2pPr>
            <a:lvl3pPr marL="880853" indent="0">
              <a:buNone/>
              <a:defRPr sz="2400"/>
            </a:lvl3pPr>
            <a:lvl4pPr marL="1321283" indent="0">
              <a:buNone/>
              <a:defRPr sz="2000"/>
            </a:lvl4pPr>
            <a:lvl5pPr marL="1761697" indent="0">
              <a:buNone/>
              <a:defRPr sz="2000"/>
            </a:lvl5pPr>
            <a:lvl6pPr marL="2202118" indent="0">
              <a:buNone/>
              <a:defRPr sz="2000"/>
            </a:lvl6pPr>
            <a:lvl7pPr marL="2642541" indent="0">
              <a:buNone/>
              <a:defRPr sz="2000"/>
            </a:lvl7pPr>
            <a:lvl8pPr marL="3082966" indent="0">
              <a:buNone/>
              <a:defRPr sz="2000"/>
            </a:lvl8pPr>
            <a:lvl9pPr marL="352339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436" indent="0">
              <a:buNone/>
              <a:defRPr sz="1200"/>
            </a:lvl2pPr>
            <a:lvl3pPr marL="880853" indent="0">
              <a:buNone/>
              <a:defRPr sz="1000"/>
            </a:lvl3pPr>
            <a:lvl4pPr marL="1321283" indent="0">
              <a:buNone/>
              <a:defRPr sz="900"/>
            </a:lvl4pPr>
            <a:lvl5pPr marL="1761697" indent="0">
              <a:buNone/>
              <a:defRPr sz="900"/>
            </a:lvl5pPr>
            <a:lvl6pPr marL="2202118" indent="0">
              <a:buNone/>
              <a:defRPr sz="900"/>
            </a:lvl6pPr>
            <a:lvl7pPr marL="2642541" indent="0">
              <a:buNone/>
              <a:defRPr sz="900"/>
            </a:lvl7pPr>
            <a:lvl8pPr marL="3082966" indent="0">
              <a:buNone/>
              <a:defRPr sz="900"/>
            </a:lvl8pPr>
            <a:lvl9pPr marL="352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19AD6-44F6-4330-BFAF-5277106AF1A9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7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86" tIns="44031" rIns="88086" bIns="44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5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86" tIns="44031" rIns="88086" bIns="44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56"/>
            <a:ext cx="2844800" cy="365125"/>
          </a:xfrm>
          <a:prstGeom prst="rect">
            <a:avLst/>
          </a:prstGeom>
        </p:spPr>
        <p:txBody>
          <a:bodyPr vert="horz" lIns="88086" tIns="44031" rIns="88086" bIns="4403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fld id="{9F60BD9E-C4AF-447E-8DFF-F17308A542C2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56"/>
            <a:ext cx="3860800" cy="365125"/>
          </a:xfrm>
          <a:prstGeom prst="rect">
            <a:avLst/>
          </a:prstGeom>
        </p:spPr>
        <p:txBody>
          <a:bodyPr vert="horz" lIns="88086" tIns="44031" rIns="88086" bIns="4403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56"/>
            <a:ext cx="2844800" cy="365125"/>
          </a:xfrm>
          <a:prstGeom prst="rect">
            <a:avLst/>
          </a:prstGeom>
        </p:spPr>
        <p:txBody>
          <a:bodyPr vert="horz" lIns="88086" tIns="44031" rIns="88086" bIns="4403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fld id="{6799119B-CD17-4C18-90F4-E2C11B12E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04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808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212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616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0326" indent="-3303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15709" indent="-2752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01052" indent="-220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41489" indent="-220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981911" indent="-220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422335" indent="-22021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862747" indent="-22021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303172" indent="-22021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743601" indent="-22021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0436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0853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1283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1697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118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41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2966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3390" algn="l" defTabSz="880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53319" y="1906536"/>
            <a:ext cx="10026650" cy="16033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Порядок оплаты за ЖКУ и электроэнергию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 в Личном кабинете физических лиц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3600" b="1" u="sng" dirty="0" smtClean="0">
                <a:solidFill>
                  <a:srgbClr val="0070C0"/>
                </a:solidFill>
              </a:rPr>
              <a:t>с 01.02.2023г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17" t="1086" r="4753" b="1460"/>
          <a:stretch/>
        </p:blipFill>
        <p:spPr>
          <a:xfrm>
            <a:off x="724930" y="904875"/>
            <a:ext cx="3390900" cy="44862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-436917" y="336380"/>
            <a:ext cx="1209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При оплате только электроэнергии остается </a:t>
            </a:r>
            <a:r>
              <a:rPr lang="ru-RU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существующий порядок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интернет-</a:t>
            </a:r>
            <a:r>
              <a:rPr lang="ru-RU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эквайринга</a:t>
            </a:r>
            <a:r>
              <a:rPr lang="ru-RU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формы квитанции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16" y="904875"/>
            <a:ext cx="2552187" cy="34311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6023"/>
          <a:stretch/>
        </p:blipFill>
        <p:spPr>
          <a:xfrm>
            <a:off x="8686788" y="904875"/>
            <a:ext cx="3010942" cy="35815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6034"/>
          <a:stretch/>
        </p:blipFill>
        <p:spPr>
          <a:xfrm>
            <a:off x="8686788" y="4486407"/>
            <a:ext cx="3010942" cy="448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556" y="0"/>
            <a:ext cx="81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Страницы интернет-</a:t>
            </a:r>
            <a:r>
              <a:rPr lang="ru-RU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эквайринга</a:t>
            </a:r>
            <a:endParaRPr lang="ru-RU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1283" y="181232"/>
            <a:ext cx="277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Вкладка «История оплат»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2" y="995958"/>
            <a:ext cx="10280157" cy="52668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646981" y="2846717"/>
            <a:ext cx="7065034" cy="32780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2643" y="2585107"/>
            <a:ext cx="310491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Добавлена информация о сроках отображения оплат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>
            <a:off x="7649696" y="2846717"/>
            <a:ext cx="382947" cy="1639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2425" y="2324194"/>
            <a:ext cx="10025449" cy="1602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Оплата </a:t>
            </a:r>
            <a:r>
              <a:rPr lang="ru-RU" sz="3600" b="1" u="sng" dirty="0" smtClean="0">
                <a:solidFill>
                  <a:srgbClr val="0070C0"/>
                </a:solidFill>
              </a:rPr>
              <a:t>за ЖКУ </a:t>
            </a:r>
            <a:r>
              <a:rPr lang="ru-RU" sz="3600" b="1" dirty="0" smtClean="0">
                <a:solidFill>
                  <a:srgbClr val="0070C0"/>
                </a:solidFill>
              </a:rPr>
              <a:t>на сайте </a:t>
            </a:r>
            <a:r>
              <a:rPr lang="ru-RU" sz="3600" b="1" dirty="0">
                <a:solidFill>
                  <a:srgbClr val="0070C0"/>
                </a:solidFill>
              </a:rPr>
              <a:t>АО «Татэнергосбыт» 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без регистрации в Личном кабинете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u="sng" dirty="0" smtClean="0">
                <a:solidFill>
                  <a:srgbClr val="0070C0"/>
                </a:solidFill>
              </a:rPr>
              <a:t>с 1.02.2023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30" y="848729"/>
            <a:ext cx="8232981" cy="5733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 flipV="1">
            <a:off x="3692104" y="5831457"/>
            <a:ext cx="1293963" cy="5262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18" y="16476"/>
            <a:ext cx="1207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официальном сайте АО «Татэнергосбыт» в разделе «ЖКУ» нажмите на кнопку </a:t>
            </a:r>
          </a:p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Оплатить онлайн и проверить задолженность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841" y="99190"/>
            <a:ext cx="1117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открывшейся странице введите номер лицевого счета, пройдите проверку безопасности и нажмите на кнопку 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Найти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 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94" t="3411" r="38049" b="6914"/>
          <a:stretch/>
        </p:blipFill>
        <p:spPr>
          <a:xfrm>
            <a:off x="362591" y="971035"/>
            <a:ext cx="6795116" cy="47460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7" b="12705"/>
          <a:stretch/>
        </p:blipFill>
        <p:spPr>
          <a:xfrm>
            <a:off x="283175" y="855865"/>
            <a:ext cx="11709913" cy="5253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0834" y="5014525"/>
            <a:ext cx="2170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Переход на страницу </a:t>
            </a:r>
            <a:r>
              <a:rPr lang="ru-RU" sz="1200" b="1" dirty="0" smtClean="0"/>
              <a:t>ЕПЦ АББ</a:t>
            </a:r>
            <a:endParaRPr lang="ru-RU" sz="12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233" y="147274"/>
            <a:ext cx="10923371" cy="428505"/>
          </a:xfrm>
        </p:spPr>
        <p:txBody>
          <a:bodyPr>
            <a:noAutofit/>
          </a:bodyPr>
          <a:lstStyle/>
          <a:p>
            <a:pPr algn="l"/>
            <a:r>
              <a:rPr lang="ru-RU" sz="1800" kern="1200" dirty="0">
                <a:solidFill>
                  <a:srgbClr val="0070C0"/>
                </a:solidFill>
              </a:rPr>
              <a:t>На открывшемся модальном окне нажмите на кнопку «</a:t>
            </a:r>
            <a:r>
              <a:rPr lang="ru-RU" sz="1800" b="1" kern="1200" dirty="0">
                <a:solidFill>
                  <a:srgbClr val="0070C0"/>
                </a:solidFill>
              </a:rPr>
              <a:t>Далее</a:t>
            </a:r>
            <a:r>
              <a:rPr lang="ru-RU" sz="1800" kern="1200" dirty="0" smtClean="0">
                <a:solidFill>
                  <a:srgbClr val="0070C0"/>
                </a:solidFill>
              </a:rPr>
              <a:t>». </a:t>
            </a:r>
            <a:br>
              <a:rPr lang="ru-RU" sz="1800" kern="1200" dirty="0" smtClean="0">
                <a:solidFill>
                  <a:srgbClr val="0070C0"/>
                </a:solidFill>
              </a:rPr>
            </a:br>
            <a:r>
              <a:rPr lang="ru-RU" sz="1800" kern="1200" dirty="0" smtClean="0">
                <a:solidFill>
                  <a:srgbClr val="0070C0"/>
                </a:solidFill>
              </a:rPr>
              <a:t>Порядок оплаты аналогичен порядку оплаты за ЖКУ в Личном кабинете  </a:t>
            </a:r>
            <a:endParaRPr lang="ru-RU" sz="1800" kern="1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1107" y="4728207"/>
            <a:ext cx="17639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Переход на страницу в слайде </a:t>
            </a:r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29215" y="5000367"/>
            <a:ext cx="41189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-65903" y="2118248"/>
            <a:ext cx="12653318" cy="16029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Оплата </a:t>
            </a:r>
            <a:r>
              <a:rPr lang="ru-RU" sz="3600" b="1" u="sng" dirty="0" smtClean="0">
                <a:solidFill>
                  <a:srgbClr val="0070C0"/>
                </a:solidFill>
              </a:rPr>
              <a:t>за </a:t>
            </a:r>
            <a:r>
              <a:rPr lang="ru-RU" sz="3600" b="1" u="sng" dirty="0">
                <a:solidFill>
                  <a:srgbClr val="0070C0"/>
                </a:solidFill>
              </a:rPr>
              <a:t>электроэнергию без комиссии</a:t>
            </a:r>
            <a:br>
              <a:rPr lang="ru-RU" sz="3600" b="1" u="sng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на сайте АО «Татэнергосбыт»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без регистрации в Личном кабинете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u="sng" dirty="0" smtClean="0">
                <a:solidFill>
                  <a:srgbClr val="0070C0"/>
                </a:solidFill>
              </a:rPr>
              <a:t>с 1.02.2023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05" y="850900"/>
            <a:ext cx="8552895" cy="5721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002" y="0"/>
            <a:ext cx="1207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официальном сайте АО «Татэнергосбыт» в разделе «Электроснабжение» во вкладке 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Как оплатить за электроэнергию?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 нажмите на кнопку «</a:t>
            </a:r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Сайт АО «Татэнергосбыт»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без регистрации»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2" y="889000"/>
            <a:ext cx="11606347" cy="5549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3079" y="58001"/>
            <a:ext cx="1117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открывшейся странице введите номер лицевого счета, пройдите проверку безопасности и нажмите на кнопку 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Найти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 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8" y="825499"/>
            <a:ext cx="10377394" cy="5892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66837" y="5940164"/>
            <a:ext cx="2770352" cy="7386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Переход на страницу действующего </a:t>
            </a:r>
            <a:r>
              <a:rPr lang="ru-RU" dirty="0" smtClean="0"/>
              <a:t>интернет-</a:t>
            </a:r>
            <a:r>
              <a:rPr lang="ru-RU" dirty="0" err="1" smtClean="0"/>
              <a:t>эквайринга</a:t>
            </a:r>
            <a:r>
              <a:rPr lang="ru-RU" dirty="0" smtClean="0"/>
              <a:t> (слайд 10)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90567" y="6331550"/>
            <a:ext cx="545757" cy="3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3079" y="58001"/>
            <a:ext cx="11177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открывшейся странице выберите и введите способ получения информации о платеже и нажмите на кнопку 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Оплатить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50" y="64660"/>
            <a:ext cx="81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 путь: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 Главной страницы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920225"/>
            <a:ext cx="10874491" cy="56911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0750" y="386036"/>
            <a:ext cx="884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главной странице Личного кабинета нажмите на кнопку «Оплатить» </a:t>
            </a:r>
          </a:p>
        </p:txBody>
      </p:sp>
      <p:cxnSp>
        <p:nvCxnSpPr>
          <p:cNvPr id="6" name="Прямая со стрелкой 5"/>
          <p:cNvCxnSpPr>
            <a:stCxn id="7" idx="1"/>
          </p:cNvCxnSpPr>
          <p:nvPr/>
        </p:nvCxnSpPr>
        <p:spPr bwMode="auto">
          <a:xfrm flipH="1">
            <a:off x="2828354" y="4972954"/>
            <a:ext cx="631408" cy="19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7" name="TextBox 6"/>
          <p:cNvSpPr txBox="1"/>
          <p:nvPr/>
        </p:nvSpPr>
        <p:spPr>
          <a:xfrm>
            <a:off x="3459762" y="4819065"/>
            <a:ext cx="1621420" cy="30777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Переход к оплате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3847070" y="2566239"/>
            <a:ext cx="18128" cy="3999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9" name="TextBox 8"/>
          <p:cNvSpPr txBox="1"/>
          <p:nvPr/>
        </p:nvSpPr>
        <p:spPr>
          <a:xfrm>
            <a:off x="2965470" y="2098155"/>
            <a:ext cx="22763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Добавлена информация о сроках отображения оплат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13" idx="1"/>
          </p:cNvCxnSpPr>
          <p:nvPr/>
        </p:nvCxnSpPr>
        <p:spPr bwMode="auto">
          <a:xfrm flipH="1">
            <a:off x="2828354" y="4354781"/>
            <a:ext cx="475110" cy="277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13" name="TextBox 12"/>
          <p:cNvSpPr txBox="1"/>
          <p:nvPr/>
        </p:nvSpPr>
        <p:spPr>
          <a:xfrm>
            <a:off x="3303464" y="4093171"/>
            <a:ext cx="3277226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Добавлена информация о возможности корректировки суммы к оплате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21192" y="2151200"/>
            <a:ext cx="10025449" cy="16029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Оплата за ЖКУ и электроэнергию в мобильном приложении физических лиц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с 1.02.2023</a:t>
            </a:r>
            <a:endParaRPr lang="ru-RU" sz="4400" b="1" u="sng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81" y="1585445"/>
            <a:ext cx="2262723" cy="4905632"/>
          </a:xfrm>
          <a:prstGeom prst="rect">
            <a:avLst/>
          </a:prstGeom>
          <a:ln>
            <a:solidFill>
              <a:srgbClr val="54404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550" y="832022"/>
            <a:ext cx="417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1. На главной странице нажмите на кнопку «</a:t>
            </a:r>
            <a:r>
              <a:rPr lang="ru-RU" sz="1600" b="1" dirty="0" smtClean="0">
                <a:solidFill>
                  <a:srgbClr val="0070C0"/>
                </a:solidFill>
              </a:rPr>
              <a:t>Оплатить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258" y="832022"/>
            <a:ext cx="417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2. На модальном окне с комиссией нажмите на кнопку «</a:t>
            </a:r>
            <a:r>
              <a:rPr lang="ru-RU" sz="1600" b="1" dirty="0" smtClean="0">
                <a:solidFill>
                  <a:srgbClr val="0070C0"/>
                </a:solidFill>
              </a:rPr>
              <a:t>Далее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348" y="1597429"/>
            <a:ext cx="2262723" cy="4905632"/>
          </a:xfrm>
          <a:prstGeom prst="rect">
            <a:avLst/>
          </a:prstGeom>
          <a:ln>
            <a:solidFill>
              <a:srgbClr val="54404C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178869" y="832022"/>
            <a:ext cx="401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3. Просмотрите сумму к оплате в разрезе исполнителей услуг и нажмите на кнопку «</a:t>
            </a:r>
            <a:r>
              <a:rPr lang="ru-RU" sz="1600" b="1" dirty="0" smtClean="0">
                <a:solidFill>
                  <a:srgbClr val="0070C0"/>
                </a:solidFill>
              </a:rPr>
              <a:t>Продолжить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233" y="147274"/>
            <a:ext cx="10923371" cy="428505"/>
          </a:xfrm>
        </p:spPr>
        <p:txBody>
          <a:bodyPr>
            <a:noAutofit/>
          </a:bodyPr>
          <a:lstStyle/>
          <a:p>
            <a:r>
              <a:rPr lang="ru-RU" sz="1800" b="1" kern="1200" dirty="0" smtClean="0">
                <a:solidFill>
                  <a:srgbClr val="0070C0"/>
                </a:solidFill>
              </a:rPr>
              <a:t>Оплата </a:t>
            </a:r>
            <a:r>
              <a:rPr lang="ru-RU" sz="1800" b="1" u="sng" kern="1200" dirty="0" smtClean="0">
                <a:solidFill>
                  <a:srgbClr val="0070C0"/>
                </a:solidFill>
              </a:rPr>
              <a:t>за ЖКУ </a:t>
            </a:r>
            <a:r>
              <a:rPr lang="ru-RU" sz="1800" b="1" kern="1200" dirty="0" smtClean="0">
                <a:solidFill>
                  <a:srgbClr val="0070C0"/>
                </a:solidFill>
              </a:rPr>
              <a:t>в мобильном приложении физических лиц</a:t>
            </a:r>
            <a:endParaRPr lang="ru-RU" sz="1800" b="1" kern="12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b="5599"/>
          <a:stretch/>
        </p:blipFill>
        <p:spPr>
          <a:xfrm>
            <a:off x="8990295" y="1585445"/>
            <a:ext cx="2344184" cy="4917616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20" t="80153" r="-112" b="10014"/>
          <a:stretch/>
        </p:blipFill>
        <p:spPr>
          <a:xfrm>
            <a:off x="8990295" y="6243569"/>
            <a:ext cx="2372498" cy="518984"/>
          </a:xfrm>
          <a:prstGeom prst="rect">
            <a:avLst/>
          </a:prstGeom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3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7207" y="832022"/>
            <a:ext cx="332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4. Введите реквизиты карты и нажмите на кнопку «</a:t>
            </a:r>
            <a:r>
              <a:rPr lang="ru-RU" sz="1400" b="1" dirty="0" smtClean="0">
                <a:solidFill>
                  <a:srgbClr val="0070C0"/>
                </a:solidFill>
              </a:rPr>
              <a:t>Продолжить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0084" y="856581"/>
            <a:ext cx="3873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5. Введите адрес электронной почты для получения квитанции и нажмите на кнопку «</a:t>
            </a:r>
            <a:r>
              <a:rPr lang="ru-RU" sz="1400" b="1" dirty="0" smtClean="0">
                <a:solidFill>
                  <a:srgbClr val="0070C0"/>
                </a:solidFill>
              </a:rPr>
              <a:t>Оплатить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217" y="839951"/>
            <a:ext cx="2925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6. Введите код,  направленный банком на ваш телефон, и произведите платеж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233" y="147274"/>
            <a:ext cx="10923371" cy="428505"/>
          </a:xfrm>
        </p:spPr>
        <p:txBody>
          <a:bodyPr>
            <a:noAutofit/>
          </a:bodyPr>
          <a:lstStyle/>
          <a:p>
            <a:r>
              <a:rPr lang="ru-RU" sz="1800" b="1" kern="1200" dirty="0" smtClean="0">
                <a:solidFill>
                  <a:srgbClr val="0070C0"/>
                </a:solidFill>
              </a:rPr>
              <a:t>Оплата </a:t>
            </a:r>
            <a:r>
              <a:rPr lang="ru-RU" sz="1800" b="1" u="sng" kern="1200" dirty="0" smtClean="0">
                <a:solidFill>
                  <a:srgbClr val="0070C0"/>
                </a:solidFill>
              </a:rPr>
              <a:t>за ЖКУ </a:t>
            </a:r>
            <a:r>
              <a:rPr lang="ru-RU" sz="1800" b="1" kern="1200" dirty="0" smtClean="0">
                <a:solidFill>
                  <a:srgbClr val="0070C0"/>
                </a:solidFill>
              </a:rPr>
              <a:t>в мобильном приложении физических лиц</a:t>
            </a:r>
            <a:endParaRPr lang="ru-RU" sz="1800" b="1" kern="1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18" y="1557418"/>
            <a:ext cx="2304039" cy="4904219"/>
          </a:xfrm>
          <a:prstGeom prst="rect">
            <a:avLst/>
          </a:prstGeom>
          <a:ln>
            <a:solidFill>
              <a:srgbClr val="54404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-1" t="-1" r="1050" b="5363"/>
          <a:stretch/>
        </p:blipFill>
        <p:spPr>
          <a:xfrm>
            <a:off x="528668" y="1595245"/>
            <a:ext cx="2329305" cy="4942705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" r="2004" b="6034"/>
          <a:stretch/>
        </p:blipFill>
        <p:spPr>
          <a:xfrm>
            <a:off x="3608442" y="1595245"/>
            <a:ext cx="2314563" cy="4931950"/>
          </a:xfrm>
          <a:prstGeom prst="rect">
            <a:avLst/>
          </a:prstGeom>
          <a:ln>
            <a:solidFill>
              <a:srgbClr val="33993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119970" y="839951"/>
            <a:ext cx="3175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7. Скачать квитанцию можно по кнопке «</a:t>
            </a:r>
            <a:r>
              <a:rPr lang="ru-RU" sz="1400" b="1" dirty="0" smtClean="0">
                <a:solidFill>
                  <a:srgbClr val="0070C0"/>
                </a:solidFill>
              </a:rPr>
              <a:t>Скачать квитанцию</a:t>
            </a:r>
            <a:r>
              <a:rPr lang="ru-RU" sz="1400" dirty="0" smtClean="0">
                <a:solidFill>
                  <a:srgbClr val="0070C0"/>
                </a:solidFill>
              </a:rPr>
              <a:t>», для возврата в МП закройте страницу, нажав на «х»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r="-104" b="5668"/>
          <a:stretch/>
        </p:blipFill>
        <p:spPr>
          <a:xfrm>
            <a:off x="9716602" y="1794058"/>
            <a:ext cx="2206508" cy="4620668"/>
          </a:xfrm>
          <a:prstGeom prst="rect">
            <a:avLst/>
          </a:prstGeom>
          <a:ln>
            <a:solidFill>
              <a:srgbClr val="339933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6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7207" y="832022"/>
            <a:ext cx="417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1. На главной странице нажмите на ссылку «</a:t>
            </a:r>
            <a:r>
              <a:rPr lang="ru-RU" sz="1600" b="1" dirty="0" smtClean="0">
                <a:solidFill>
                  <a:srgbClr val="0070C0"/>
                </a:solidFill>
              </a:rPr>
              <a:t>Перейти к оплате за электроэнергию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0939" y="832022"/>
            <a:ext cx="447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2. Проверьте сумму к оплате и нажмите на кнопку «</a:t>
            </a:r>
            <a:r>
              <a:rPr lang="ru-RU" sz="1600" b="1" dirty="0" smtClean="0">
                <a:solidFill>
                  <a:srgbClr val="0070C0"/>
                </a:solidFill>
              </a:rPr>
              <a:t>Оплатить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4236" y="2698403"/>
            <a:ext cx="401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3. Порядок оплаты за электроэнергию аналогичен существующему порядку оплаты через интернет-</a:t>
            </a:r>
            <a:r>
              <a:rPr lang="ru-RU" sz="1600" dirty="0" err="1" smtClean="0">
                <a:solidFill>
                  <a:srgbClr val="0070C0"/>
                </a:solidFill>
              </a:rPr>
              <a:t>эквайринг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233" y="147274"/>
            <a:ext cx="10923371" cy="428505"/>
          </a:xfrm>
        </p:spPr>
        <p:txBody>
          <a:bodyPr>
            <a:noAutofit/>
          </a:bodyPr>
          <a:lstStyle/>
          <a:p>
            <a:r>
              <a:rPr lang="ru-RU" sz="1800" b="1" kern="1200" dirty="0" smtClean="0">
                <a:solidFill>
                  <a:srgbClr val="0070C0"/>
                </a:solidFill>
              </a:rPr>
              <a:t>Оплата за </a:t>
            </a:r>
            <a:r>
              <a:rPr lang="ru-RU" sz="1800" b="1" u="sng" kern="1200" dirty="0" smtClean="0">
                <a:solidFill>
                  <a:srgbClr val="0070C0"/>
                </a:solidFill>
              </a:rPr>
              <a:t>электроэнергию</a:t>
            </a:r>
            <a:r>
              <a:rPr lang="ru-RU" sz="1800" b="1" kern="1200" dirty="0" smtClean="0">
                <a:solidFill>
                  <a:srgbClr val="0070C0"/>
                </a:solidFill>
              </a:rPr>
              <a:t> </a:t>
            </a:r>
            <a:r>
              <a:rPr lang="ru-RU" sz="1800" b="1" u="sng" kern="1200" dirty="0" smtClean="0">
                <a:solidFill>
                  <a:srgbClr val="0070C0"/>
                </a:solidFill>
              </a:rPr>
              <a:t>без комиссии </a:t>
            </a:r>
            <a:r>
              <a:rPr lang="ru-RU" sz="1800" b="1" kern="1200" dirty="0" smtClean="0">
                <a:solidFill>
                  <a:srgbClr val="0070C0"/>
                </a:solidFill>
              </a:rPr>
              <a:t>в мобильном приложении физических лиц</a:t>
            </a:r>
            <a:endParaRPr lang="ru-RU" sz="1800" b="1" kern="1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07" y="1492072"/>
            <a:ext cx="2315919" cy="5020962"/>
          </a:xfrm>
          <a:prstGeom prst="rect">
            <a:avLst/>
          </a:prstGeom>
          <a:ln>
            <a:solidFill>
              <a:srgbClr val="54404C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47" y="1556950"/>
            <a:ext cx="2287899" cy="4960213"/>
          </a:xfrm>
          <a:prstGeom prst="rect">
            <a:avLst/>
          </a:prstGeom>
          <a:ln>
            <a:solidFill>
              <a:srgbClr val="54404C"/>
            </a:solidFill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4744995" y="2940908"/>
            <a:ext cx="2102977" cy="345989"/>
          </a:xfrm>
          <a:prstGeom prst="rect">
            <a:avLst/>
          </a:prstGeom>
          <a:solidFill>
            <a:srgbClr val="EFEF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623647" y="3864061"/>
            <a:ext cx="2224325" cy="345989"/>
          </a:xfrm>
          <a:prstGeom prst="rect">
            <a:avLst/>
          </a:prstGeom>
          <a:solidFill>
            <a:srgbClr val="EFEF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867667" y="4326337"/>
            <a:ext cx="980305" cy="263245"/>
          </a:xfrm>
          <a:prstGeom prst="rect">
            <a:avLst/>
          </a:prstGeom>
          <a:solidFill>
            <a:srgbClr val="EFEF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1177,52 руб.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6520" y="322364"/>
            <a:ext cx="6491416" cy="428505"/>
          </a:xfrm>
        </p:spPr>
        <p:txBody>
          <a:bodyPr>
            <a:noAutofit/>
          </a:bodyPr>
          <a:lstStyle/>
          <a:p>
            <a:r>
              <a:rPr lang="ru-RU" sz="1800" kern="1200" dirty="0">
                <a:solidFill>
                  <a:srgbClr val="0070C0"/>
                </a:solidFill>
              </a:rPr>
              <a:t>На открывшемся модальном окне нажмите на кнопку «Далее»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44" y="819509"/>
            <a:ext cx="10922971" cy="57552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4" name="Прямая со стрелкой 3"/>
          <p:cNvCxnSpPr/>
          <p:nvPr/>
        </p:nvCxnSpPr>
        <p:spPr bwMode="auto">
          <a:xfrm flipH="1">
            <a:off x="7533274" y="2714028"/>
            <a:ext cx="475110" cy="185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5" name="TextBox 4"/>
          <p:cNvSpPr txBox="1"/>
          <p:nvPr/>
        </p:nvSpPr>
        <p:spPr>
          <a:xfrm>
            <a:off x="8001489" y="2422053"/>
            <a:ext cx="3277226" cy="7386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Добавлено модальное окно с информацией о переходе на ЕПЦ АББ и размере комиссии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8898" y="53128"/>
            <a:ext cx="81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Модальное окно о переходе на страницу ЕПЦ АББ и с размером комиссии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2"/>
          <a:srcRect l="-1" r="513" b="6173"/>
          <a:stretch/>
        </p:blipFill>
        <p:spPr>
          <a:xfrm>
            <a:off x="1810397" y="918929"/>
            <a:ext cx="4283726" cy="56795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1566" y="2066"/>
            <a:ext cx="10706667" cy="42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086" tIns="44031" rIns="88086" bIns="44031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4043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808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2128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76169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b="1" dirty="0" smtClean="0">
                <a:solidFill>
                  <a:srgbClr val="0070C0"/>
                </a:solidFill>
              </a:rPr>
              <a:t>Страница Единого </a:t>
            </a:r>
            <a:r>
              <a:rPr lang="ru-RU" sz="1800" b="1" dirty="0">
                <a:solidFill>
                  <a:srgbClr val="0070C0"/>
                </a:solidFill>
              </a:rPr>
              <a:t>платежного центра ПАО «АК БАРС </a:t>
            </a:r>
            <a:r>
              <a:rPr lang="ru-RU" sz="1800" b="1" dirty="0" smtClean="0">
                <a:solidFill>
                  <a:srgbClr val="0070C0"/>
                </a:solidFill>
              </a:rPr>
              <a:t>БАНК»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3680" y="2912538"/>
            <a:ext cx="2379301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Таблица с информацией в разрезе исполнителей услуг </a:t>
            </a:r>
            <a:endParaRPr lang="ru-RU" sz="1400" dirty="0"/>
          </a:p>
        </p:txBody>
      </p:sp>
      <p:sp>
        <p:nvSpPr>
          <p:cNvPr id="7" name="Правая фигурная скобка 6"/>
          <p:cNvSpPr/>
          <p:nvPr/>
        </p:nvSpPr>
        <p:spPr bwMode="auto">
          <a:xfrm>
            <a:off x="6041046" y="2564577"/>
            <a:ext cx="433895" cy="1356633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3679" y="4047623"/>
            <a:ext cx="2379301" cy="7386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Период, за который осуществляется оплата, и сумма платежа</a:t>
            </a:r>
            <a:endParaRPr lang="ru-RU" sz="1400" dirty="0"/>
          </a:p>
        </p:txBody>
      </p:sp>
      <p:sp>
        <p:nvSpPr>
          <p:cNvPr id="19" name="Правая фигурная скобка 18"/>
          <p:cNvSpPr/>
          <p:nvPr/>
        </p:nvSpPr>
        <p:spPr bwMode="auto">
          <a:xfrm>
            <a:off x="6041046" y="3991002"/>
            <a:ext cx="433895" cy="755936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3679" y="5180922"/>
            <a:ext cx="2379301" cy="30777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Информация о комиссии</a:t>
            </a:r>
            <a:endParaRPr lang="ru-RU" sz="1400" dirty="0"/>
          </a:p>
        </p:txBody>
      </p:sp>
      <p:sp>
        <p:nvSpPr>
          <p:cNvPr id="21" name="Правая фигурная скобка 20"/>
          <p:cNvSpPr/>
          <p:nvPr/>
        </p:nvSpPr>
        <p:spPr bwMode="auto">
          <a:xfrm>
            <a:off x="6041046" y="4849777"/>
            <a:ext cx="457391" cy="1081466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6094123" y="6150098"/>
            <a:ext cx="631409" cy="215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12" name="Прямоугольник 11"/>
          <p:cNvSpPr/>
          <p:nvPr/>
        </p:nvSpPr>
        <p:spPr>
          <a:xfrm>
            <a:off x="261566" y="362008"/>
            <a:ext cx="6131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Для проведения платежа нажмите на кнопку «Продолжить»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3679" y="5871525"/>
            <a:ext cx="2379301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Переход к вводу реквизитов карты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68975" y="1612217"/>
            <a:ext cx="2310051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Суммы в столбце «Сумма к оплате»  корректируется</a:t>
            </a:r>
            <a:endParaRPr lang="ru-RU" sz="1400" dirty="0"/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flipH="1">
            <a:off x="5750011" y="2135437"/>
            <a:ext cx="407993" cy="5950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5833" y="201335"/>
            <a:ext cx="891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Страницы ввода реквизитов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карты </a:t>
            </a:r>
            <a:endParaRPr lang="ru-RU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020" y="771310"/>
            <a:ext cx="1205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Введите реквизиты банковской карты, адрес электронной почты для получения квитанции об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оплате, код, направленный на телефон и подтвердите платеж.</a:t>
            </a:r>
            <a:endParaRPr lang="ru-RU" sz="1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r="9763"/>
          <a:stretch/>
        </p:blipFill>
        <p:spPr>
          <a:xfrm>
            <a:off x="578054" y="1376144"/>
            <a:ext cx="2883242" cy="51152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932" y="1343326"/>
            <a:ext cx="3053645" cy="51809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1" name="Прямая со стрелкой 10"/>
          <p:cNvCxnSpPr/>
          <p:nvPr/>
        </p:nvCxnSpPr>
        <p:spPr bwMode="auto">
          <a:xfrm flipV="1">
            <a:off x="3048267" y="4184822"/>
            <a:ext cx="1194219" cy="642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6910961" y="4650260"/>
            <a:ext cx="1194219" cy="6425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pic>
        <p:nvPicPr>
          <p:cNvPr id="14" name="Рисунок 13"/>
          <p:cNvPicPr/>
          <p:nvPr/>
        </p:nvPicPr>
        <p:blipFill rotWithShape="1">
          <a:blip r:embed="rId4"/>
          <a:srcRect l="1955" r="6701" b="3637"/>
          <a:stretch/>
        </p:blipFill>
        <p:spPr>
          <a:xfrm>
            <a:off x="8460259" y="1343326"/>
            <a:ext cx="2603157" cy="44396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3848100" y="3705263"/>
            <a:ext cx="198120" cy="1657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916704" y="3705263"/>
            <a:ext cx="144756" cy="207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32220" y="2758440"/>
            <a:ext cx="609600" cy="129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833" y="201335"/>
            <a:ext cx="891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Информация о проведении платежа и квитанция об оплате</a:t>
            </a:r>
            <a:endParaRPr lang="ru-RU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80903" y="1120218"/>
            <a:ext cx="3435801" cy="52723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2" name="Прямая со стрелкой 11"/>
          <p:cNvCxnSpPr/>
          <p:nvPr/>
        </p:nvCxnSpPr>
        <p:spPr bwMode="auto">
          <a:xfrm flipV="1">
            <a:off x="3454793" y="4835611"/>
            <a:ext cx="1471434" cy="164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pic>
        <p:nvPicPr>
          <p:cNvPr id="16" name="Рисунок 15"/>
          <p:cNvPicPr/>
          <p:nvPr/>
        </p:nvPicPr>
        <p:blipFill rotWithShape="1">
          <a:blip r:embed="rId3"/>
          <a:srcRect l="5423" t="15006" r="8938" b="912"/>
          <a:stretch/>
        </p:blipFill>
        <p:spPr>
          <a:xfrm>
            <a:off x="5245153" y="1120218"/>
            <a:ext cx="4162458" cy="53464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6111" y="983280"/>
            <a:ext cx="8843792" cy="5541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322" y="0"/>
            <a:ext cx="81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 </a:t>
            </a:r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путь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с вкладки «Оплата ЕПД» раздела «ЕПД и оплаты»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322" y="321376"/>
            <a:ext cx="884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Для оплаты нажмите на кнопку </a:t>
            </a:r>
            <a:r>
              <a:rPr lang="ru-RU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«Оплатить»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349636" y="833565"/>
            <a:ext cx="8648567" cy="5633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676" y="3774301"/>
            <a:ext cx="1309727" cy="73866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Переход на страницу в </a:t>
            </a:r>
            <a:r>
              <a:rPr lang="ru-RU" dirty="0" smtClean="0"/>
              <a:t>слайде 4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140411" y="4135395"/>
            <a:ext cx="667265" cy="82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0478" y="177280"/>
            <a:ext cx="884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На модальном окне нажмите на кнопку «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Далее</a:t>
            </a:r>
            <a:r>
              <a:rPr lang="ru-RU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  <a:endParaRPr lang="ru-RU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119B-CD17-4C18-90F4-E2C11B12E8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2" y="946381"/>
            <a:ext cx="10146924" cy="33169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35654" y="5849307"/>
            <a:ext cx="1230751" cy="19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89977" y="1534318"/>
            <a:ext cx="2272142" cy="181588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Вкладка «Оплата за  электроэнергию» (3 путь), отображается только у потребителей с прямым договором на э/э (у остальных нет). При переходе возможна только оплата э/э</a:t>
            </a:r>
          </a:p>
        </p:txBody>
      </p:sp>
      <p:cxnSp>
        <p:nvCxnSpPr>
          <p:cNvPr id="20" name="Прямая со стрелкой 19"/>
          <p:cNvCxnSpPr>
            <a:stCxn id="10" idx="1"/>
          </p:cNvCxnSpPr>
          <p:nvPr/>
        </p:nvCxnSpPr>
        <p:spPr>
          <a:xfrm flipH="1">
            <a:off x="3525795" y="2442259"/>
            <a:ext cx="1064182" cy="582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556" y="16721"/>
            <a:ext cx="1186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 </a:t>
            </a:r>
            <a:r>
              <a:rPr lang="ru-R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путь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оплата за электроэнергию </a:t>
            </a:r>
            <a:r>
              <a:rPr lang="ru-RU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без комиссии </a:t>
            </a:r>
            <a:r>
              <a:rPr lang="ru-R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 вкладки «Оплата за электроэн6ергию» раздела «ЕПД и оплаты»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556" y="327663"/>
            <a:ext cx="1233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Для оплаты нажмите на кнопку 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«Оплатить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», на модальном окне выберите способ получения уведомления об оплате </a:t>
            </a:r>
            <a:endParaRPr lang="ru-RU" sz="1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30607" t="35675" r="27224" b="8661"/>
          <a:stretch/>
        </p:blipFill>
        <p:spPr>
          <a:xfrm>
            <a:off x="8106033" y="4382830"/>
            <a:ext cx="3303373" cy="207181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9630033" y="3571403"/>
            <a:ext cx="4119" cy="8114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5265" y="6492875"/>
            <a:ext cx="2844800" cy="365125"/>
          </a:xfrm>
        </p:spPr>
        <p:txBody>
          <a:bodyPr/>
          <a:lstStyle/>
          <a:p>
            <a:fld id="{6799119B-CD17-4C18-90F4-E2C11B12E8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654</Words>
  <Application>Microsoft Office PowerPoint</Application>
  <PresentationFormat>Произвольный</PresentationFormat>
  <Paragraphs>81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3_Тема Office</vt:lpstr>
      <vt:lpstr>Порядок оплаты за ЖКУ и электроэнергию  в Личном кабинете физических лиц  с 01.02.2023г</vt:lpstr>
      <vt:lpstr>Презентация PowerPoint</vt:lpstr>
      <vt:lpstr>На открывшемся модальном окне нажмите на кнопку «Далее»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Оплата за ЖКУ на сайте АО «Татэнергосбыт»   без регистрации в Личном кабинете с 1.02.2023</vt:lpstr>
      <vt:lpstr>Презентация PowerPoint</vt:lpstr>
      <vt:lpstr>Презентация PowerPoint</vt:lpstr>
      <vt:lpstr>На открывшемся модальном окне нажмите на кнопку «Далее».  Порядок оплаты аналогичен порядку оплаты за ЖКУ в Личном кабинете  </vt:lpstr>
      <vt:lpstr>Оплата за электроэнергию без комиссии на сайте АО «Татэнергосбыт»   без регистрации в Личном кабинете с 1.02.2023</vt:lpstr>
      <vt:lpstr>Презентация PowerPoint</vt:lpstr>
      <vt:lpstr>Презентация PowerPoint</vt:lpstr>
      <vt:lpstr>Презентация PowerPoint</vt:lpstr>
      <vt:lpstr>Оплата за ЖКУ и электроэнергию в мобильном приложении физических лиц с 1.02.2023</vt:lpstr>
      <vt:lpstr>Оплата за ЖКУ в мобильном приложении физических лиц</vt:lpstr>
      <vt:lpstr>Оплата за ЖКУ в мобильном приложении физических лиц</vt:lpstr>
      <vt:lpstr>Оплата за электроэнергию без комиссии в мобильном приложении физических лиц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Шарафутдинова Чулпан Ахнафовна</dc:creator>
  <cp:lastModifiedBy>Зайнуллин Флен Замильевич</cp:lastModifiedBy>
  <cp:revision>212</cp:revision>
  <cp:lastPrinted>2022-10-12T09:55:39Z</cp:lastPrinted>
  <dcterms:created xsi:type="dcterms:W3CDTF">2022-09-22T12:18:18Z</dcterms:created>
  <dcterms:modified xsi:type="dcterms:W3CDTF">2023-02-06T09:02:52Z</dcterms:modified>
</cp:coreProperties>
</file>