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05" r:id="rId2"/>
    <p:sldId id="460" r:id="rId3"/>
    <p:sldId id="462" r:id="rId4"/>
    <p:sldId id="445" r:id="rId5"/>
    <p:sldId id="461" r:id="rId6"/>
    <p:sldId id="464" r:id="rId7"/>
    <p:sldId id="459" r:id="rId8"/>
    <p:sldId id="456" r:id="rId9"/>
    <p:sldId id="455" r:id="rId10"/>
    <p:sldId id="449" r:id="rId11"/>
    <p:sldId id="457" r:id="rId12"/>
    <p:sldId id="458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34DEC3-0428-4483-A881-CF169F292BC6}">
          <p14:sldIdLst>
            <p14:sldId id="405"/>
            <p14:sldId id="460"/>
            <p14:sldId id="462"/>
            <p14:sldId id="445"/>
            <p14:sldId id="461"/>
            <p14:sldId id="464"/>
            <p14:sldId id="459"/>
            <p14:sldId id="456"/>
            <p14:sldId id="455"/>
            <p14:sldId id="449"/>
            <p14:sldId id="457"/>
            <p14:sldId id="458"/>
          </p14:sldIdLst>
        </p14:section>
        <p14:section name="Раздел без заголовка" id="{F1BFB1AF-8373-44EF-A990-2484D7DB87E0}">
          <p14:sldIdLst/>
        </p14:section>
        <p14:section name="Раздел без заголовка" id="{836218F6-C5E0-4507-9D39-D1828699A11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B3D0EB"/>
    <a:srgbClr val="D7E7F5"/>
    <a:srgbClr val="6DA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E3A38-F3C1-43FE-A817-86D26838B60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28728-076E-4493-94BA-8DDBCF77D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943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F2612-E0A1-40DD-A531-3B9408124AAF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C27-2773-4D94-BA64-F3629FBB7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6223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79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70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01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4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788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5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26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64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4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667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4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4C27-2773-4D94-BA64-F3629FBB7EC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7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92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7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27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7" r="2916"/>
          <a:stretch/>
        </p:blipFill>
        <p:spPr>
          <a:xfrm>
            <a:off x="0" y="0"/>
            <a:ext cx="9652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333500" y="6497100"/>
            <a:ext cx="10548000" cy="180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27971" y="6515098"/>
            <a:ext cx="664029" cy="36512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0BC7FCAA-181C-4B9F-B27E-A73C441322D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2" y="252663"/>
            <a:ext cx="570836" cy="80467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967667" y="6515099"/>
            <a:ext cx="601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rgbClr val="00B0F0"/>
              </a:solidFill>
              <a:cs typeface="Arial" pitchFamily="34" charset="0"/>
            </a:endParaRPr>
          </a:p>
          <a:p>
            <a:pPr algn="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4858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03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0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49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7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2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864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42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D1839-0BC0-446C-A21E-10403D1D6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70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211469" y="28830"/>
            <a:ext cx="8424021" cy="61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b="1" dirty="0" err="1" smtClean="0">
                <a:solidFill>
                  <a:schemeClr val="accent1"/>
                </a:solidFill>
                <a:latin typeface="+mn-lt"/>
              </a:rPr>
              <a:t>Аксубаевские</a:t>
            </a: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 районные распределительные сети ОАО </a:t>
            </a:r>
            <a:r>
              <a:rPr lang="ru-RU" altLang="ru-RU" sz="1800" b="1" dirty="0">
                <a:solidFill>
                  <a:schemeClr val="accent1"/>
                </a:solidFill>
                <a:latin typeface="+mn-lt"/>
              </a:rPr>
              <a:t>«Сетевая компания» Чистопольские электрические сети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469" y="2579407"/>
            <a:ext cx="5448982" cy="3235174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4240288" y="1019930"/>
            <a:ext cx="7721424" cy="1179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ru-RU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и основные задачи предприятия- обеспечение бесперебойной и качественной электрической энергией потребителей, подключенных к   электрическим сетям </a:t>
            </a:r>
            <a:r>
              <a:rPr lang="ru-RU" sz="1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Аксубаевский</a:t>
            </a:r>
            <a:r>
              <a:rPr lang="ru-RU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районных распределительных сетей</a:t>
            </a:r>
            <a:endParaRPr lang="ru-RU" sz="1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179780" y="56843"/>
            <a:ext cx="8181389" cy="37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Ежегодное проведение всемирного дня охраны труда в </a:t>
            </a:r>
            <a:r>
              <a:rPr lang="ru-RU" altLang="ru-RU" sz="1800" b="1" dirty="0" err="1" smtClean="0">
                <a:solidFill>
                  <a:schemeClr val="accent1"/>
                </a:solidFill>
                <a:latin typeface="+mn-lt"/>
              </a:rPr>
              <a:t>Аксубаевском</a:t>
            </a: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 РЭС</a:t>
            </a: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42" y="684195"/>
            <a:ext cx="3856963" cy="2822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3"/>
          <a:stretch/>
        </p:blipFill>
        <p:spPr>
          <a:xfrm>
            <a:off x="5991872" y="876401"/>
            <a:ext cx="4394199" cy="30037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7" r="4489"/>
          <a:stretch/>
        </p:blipFill>
        <p:spPr>
          <a:xfrm>
            <a:off x="3910955" y="3936845"/>
            <a:ext cx="4390149" cy="21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603499" y="480257"/>
            <a:ext cx="9760022" cy="14071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протяжении более 15 лет филиал </a:t>
            </a:r>
            <a:r>
              <a:rPr lang="ru-RU" sz="18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Чистопольские</a:t>
            </a:r>
            <a:r>
              <a:rPr lang="ru-RU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электрические сети проводит </a:t>
            </a:r>
            <a:r>
              <a:rPr lang="ru-RU" sz="18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Аксубаевском</a:t>
            </a:r>
            <a:r>
              <a:rPr lang="ru-RU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 мероприятие  «безопасные каникулы» в детских лагерях и </a:t>
            </a:r>
            <a:r>
              <a:rPr lang="ru-RU" sz="18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учереждений</a:t>
            </a:r>
            <a:r>
              <a:rPr lang="ru-RU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Конкурсы, блиц-вопросы, тесты, занимательные игры направленные на получение знаний детьми об опасности электрического тока, оказанием первой медицинской помощи при поражении  электрическим током. Мероприятие «Безопасные каникулы» всегда завершаются  вручением призов победителям конкурса</a:t>
            </a:r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57196" y="4656014"/>
            <a:ext cx="2716040" cy="20966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Входит в десятку самых крупных электросетевых компаний России, по величине передаваемой мощности.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1378148" y="13355"/>
            <a:ext cx="9025486" cy="38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Проведение ежегодной акции «Безопасные каникулы»</a:t>
            </a:r>
          </a:p>
          <a:p>
            <a:pPr lvl="0">
              <a:spcBef>
                <a:spcPct val="0"/>
              </a:spcBef>
              <a:buNone/>
              <a:defRPr/>
            </a:pP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  <a:p>
            <a:pPr lvl="0">
              <a:spcBef>
                <a:spcPct val="0"/>
              </a:spcBef>
              <a:buNone/>
              <a:defRPr/>
            </a:pPr>
            <a:endParaRPr lang="ru-RU" altLang="ru-RU" sz="1800" b="1" dirty="0" smtClean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59" y="1928109"/>
            <a:ext cx="6072554" cy="2727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91" y="3640479"/>
            <a:ext cx="6112169" cy="2745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931" y="2022929"/>
            <a:ext cx="1960054" cy="43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9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57196" y="4656014"/>
            <a:ext cx="2716040" cy="20966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Входит в десятку самых крупных электросетевых компаний России, по величине передаваемой мощности.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115016" y="1336044"/>
            <a:ext cx="3600400" cy="4612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0070C0"/>
                </a:solidFill>
              </a:rPr>
              <a:t>Обеспеченность спецодеждой и средствами индивидуальной защиты (СИЗ) </a:t>
            </a:r>
          </a:p>
          <a:p>
            <a:r>
              <a:rPr lang="ru-RU" sz="1800" dirty="0" smtClean="0">
                <a:solidFill>
                  <a:srgbClr val="0070C0"/>
                </a:solidFill>
              </a:rPr>
              <a:t>Обеспеченность инструментом и средствами производства</a:t>
            </a:r>
          </a:p>
          <a:p>
            <a:r>
              <a:rPr lang="ru-RU" sz="1800" dirty="0" smtClean="0">
                <a:solidFill>
                  <a:srgbClr val="0070C0"/>
                </a:solidFill>
              </a:rPr>
              <a:t>Обеспеченность транспортом</a:t>
            </a:r>
          </a:p>
          <a:p>
            <a:r>
              <a:rPr lang="ru-RU" sz="1800" dirty="0" smtClean="0">
                <a:solidFill>
                  <a:srgbClr val="0070C0"/>
                </a:solidFill>
              </a:rPr>
              <a:t>Обеспеченность инструкциями, технологическими картами и другими техническими и руководящими документами</a:t>
            </a:r>
          </a:p>
          <a:p>
            <a:r>
              <a:rPr lang="ru-RU" sz="1800" dirty="0" smtClean="0">
                <a:solidFill>
                  <a:srgbClr val="0070C0"/>
                </a:solidFill>
              </a:rPr>
              <a:t>Обучение и проверка знаний </a:t>
            </a:r>
          </a:p>
          <a:p>
            <a:r>
              <a:rPr lang="ru-RU" sz="1800" dirty="0" smtClean="0">
                <a:solidFill>
                  <a:srgbClr val="0070C0"/>
                </a:solidFill>
              </a:rPr>
              <a:t>Предварительный и периодический медосмотры</a:t>
            </a:r>
          </a:p>
          <a:p>
            <a:endParaRPr lang="ru-RU" dirty="0" smtClean="0"/>
          </a:p>
          <a:p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4927740" y="1058135"/>
            <a:ext cx="655090" cy="4320480"/>
            <a:chOff x="4132934" y="1340768"/>
            <a:chExt cx="655090" cy="399644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340768"/>
              <a:ext cx="648072" cy="64807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988840"/>
              <a:ext cx="648072" cy="64807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1"/>
            <a:stretch/>
          </p:blipFill>
          <p:spPr>
            <a:xfrm>
              <a:off x="4139952" y="2636912"/>
              <a:ext cx="648072" cy="576064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1"/>
            <a:stretch/>
          </p:blipFill>
          <p:spPr>
            <a:xfrm>
              <a:off x="4132934" y="3356992"/>
              <a:ext cx="648072" cy="57606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1"/>
            <a:stretch/>
          </p:blipFill>
          <p:spPr>
            <a:xfrm>
              <a:off x="4132934" y="4185084"/>
              <a:ext cx="648072" cy="57606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1"/>
            <a:stretch/>
          </p:blipFill>
          <p:spPr>
            <a:xfrm>
              <a:off x="4139952" y="4761148"/>
              <a:ext cx="648072" cy="576064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6999209" y="1277379"/>
            <a:ext cx="3809406" cy="576064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Направления улучшения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5488" y="10353"/>
            <a:ext cx="6728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Состояние условий и охраны труда в </a:t>
            </a:r>
            <a:r>
              <a:rPr lang="ru-RU" sz="2000" dirty="0" err="1" smtClean="0">
                <a:solidFill>
                  <a:srgbClr val="00B0F0"/>
                </a:solidFill>
              </a:rPr>
              <a:t>Аксубаевском</a:t>
            </a:r>
            <a:r>
              <a:rPr lang="ru-RU" sz="2000" dirty="0" smtClean="0">
                <a:solidFill>
                  <a:srgbClr val="00B0F0"/>
                </a:solidFill>
              </a:rPr>
              <a:t> РЭС</a:t>
            </a:r>
            <a:endParaRPr lang="ru-RU" sz="2000" dirty="0">
              <a:solidFill>
                <a:srgbClr val="00B0F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27966" y="2086771"/>
            <a:ext cx="2808312" cy="646331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b="1">
                <a:ln/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Качество обучения и подготовки работников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27966" y="2899796"/>
            <a:ext cx="2808312" cy="646331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b="1">
                <a:ln/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Организация работы в подразделении и бригаде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27966" y="3778945"/>
            <a:ext cx="2808312" cy="923330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b="1">
                <a:ln/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Качество инструкций и других руководящих документов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7966" y="4907488"/>
            <a:ext cx="2808312" cy="1200329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ru-RU"/>
            </a:defPPr>
            <a:lvl1pPr algn="ctr">
              <a:defRPr b="1">
                <a:ln/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Заинтересованность работника в соблюдении требований безопасности и охраны труда</a:t>
            </a:r>
          </a:p>
        </p:txBody>
      </p:sp>
      <p:sp>
        <p:nvSpPr>
          <p:cNvPr id="32" name="Стрелка вправо 31"/>
          <p:cNvSpPr/>
          <p:nvPr/>
        </p:nvSpPr>
        <p:spPr>
          <a:xfrm>
            <a:off x="6322796" y="2302090"/>
            <a:ext cx="425030" cy="31456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6322796" y="3080439"/>
            <a:ext cx="425030" cy="31456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6322796" y="4133071"/>
            <a:ext cx="425030" cy="31456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6322796" y="5377976"/>
            <a:ext cx="425030" cy="314562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57196" y="4656014"/>
            <a:ext cx="2716040" cy="20966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Входит в десятку самых крупных электросетевых компаний России, по величине передаваемой мощности.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245973" y="28830"/>
            <a:ext cx="8329347" cy="3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311" y="819233"/>
            <a:ext cx="3981735" cy="23640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87581" y="112408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</a:t>
            </a:r>
            <a:r>
              <a:rPr lang="ru-RU" dirty="0" err="1" smtClean="0"/>
              <a:t>Аксубаевском</a:t>
            </a:r>
            <a:r>
              <a:rPr lang="ru-RU" dirty="0" smtClean="0"/>
              <a:t> РЭС </a:t>
            </a:r>
            <a:r>
              <a:rPr lang="ru-RU" dirty="0"/>
              <a:t>работают </a:t>
            </a:r>
            <a:r>
              <a:rPr lang="ru-RU" dirty="0" smtClean="0"/>
              <a:t>79 работников, </a:t>
            </a:r>
            <a:r>
              <a:rPr lang="ru-RU" dirty="0"/>
              <a:t>из них </a:t>
            </a:r>
            <a:r>
              <a:rPr lang="ru-RU" dirty="0" smtClean="0"/>
              <a:t>19 </a:t>
            </a:r>
            <a:r>
              <a:rPr lang="ru-RU" dirty="0"/>
              <a:t>ИТР. Весь персонал проходит обучение  в специальный учебных  энергетических центрах и повышение квалификации по направлениям деятельности, обеспечивается специальной одеждой и индивидуальными средствами защиты.</a:t>
            </a:r>
            <a:br>
              <a:rPr lang="ru-RU" dirty="0"/>
            </a:br>
            <a:endParaRPr lang="ru-RU" dirty="0"/>
          </a:p>
        </p:txBody>
      </p:sp>
      <p:pic>
        <p:nvPicPr>
          <p:cNvPr id="16" name="Объек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818" y="2807314"/>
            <a:ext cx="2814336" cy="32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7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57196" y="4656014"/>
            <a:ext cx="2716040" cy="20966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Входит в десятку самых крупных электросетевых компаний России, по величине передаваемой мощности.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3140" y="432418"/>
            <a:ext cx="7190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РЭС ведется подготовка работников, а также повышение квалификации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16406" y="1263415"/>
            <a:ext cx="9056393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Вводный инструктаж</a:t>
            </a:r>
          </a:p>
          <a:p>
            <a:pPr>
              <a:buFontTx/>
              <a:buChar char="-"/>
            </a:pPr>
            <a:r>
              <a:rPr lang="ru-RU" dirty="0" smtClean="0"/>
              <a:t>Первичный инструктаж</a:t>
            </a:r>
          </a:p>
          <a:p>
            <a:pPr>
              <a:buFontTx/>
              <a:buChar char="-"/>
            </a:pPr>
            <a:r>
              <a:rPr lang="ru-RU" dirty="0" smtClean="0"/>
              <a:t>Обучение по охране труда</a:t>
            </a:r>
          </a:p>
          <a:p>
            <a:pPr>
              <a:buFontTx/>
              <a:buChar char="-"/>
            </a:pPr>
            <a:r>
              <a:rPr lang="ru-RU" dirty="0" smtClean="0"/>
              <a:t>Стажировка</a:t>
            </a:r>
          </a:p>
          <a:p>
            <a:pPr>
              <a:buFontTx/>
              <a:buChar char="-"/>
            </a:pPr>
            <a:r>
              <a:rPr lang="ru-RU" dirty="0" smtClean="0"/>
              <a:t>Проверка знаний</a:t>
            </a:r>
          </a:p>
          <a:p>
            <a:pPr>
              <a:buFontTx/>
              <a:buChar char="-"/>
            </a:pPr>
            <a:r>
              <a:rPr lang="ru-RU" dirty="0" smtClean="0"/>
              <a:t>Дублирование (оперативный и оперативно-ремонтный персонал)</a:t>
            </a:r>
            <a:endParaRPr lang="ru-RU" dirty="0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8715653" y="1510740"/>
            <a:ext cx="1714512" cy="1041276"/>
          </a:xfrm>
          <a:prstGeom prst="wedgeRectCallout">
            <a:avLst>
              <a:gd name="adj1" fmla="val -49923"/>
              <a:gd name="adj2" fmla="val 5223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Вновь принятые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916407" y="3710979"/>
            <a:ext cx="9056392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Повторные и внеплановые инструктажи</a:t>
            </a:r>
          </a:p>
          <a:p>
            <a:pPr>
              <a:buFontTx/>
              <a:buChar char="-"/>
            </a:pPr>
            <a:r>
              <a:rPr lang="ru-RU" dirty="0" smtClean="0"/>
              <a:t>Целевые инструктажи</a:t>
            </a:r>
          </a:p>
          <a:p>
            <a:pPr>
              <a:buFontTx/>
              <a:buChar char="-"/>
            </a:pPr>
            <a:r>
              <a:rPr lang="ru-RU" dirty="0" err="1" smtClean="0"/>
              <a:t>Спецподготовка</a:t>
            </a:r>
            <a:r>
              <a:rPr lang="ru-RU" dirty="0" smtClean="0"/>
              <a:t> (оперативный и оперативно-ремонтный персонал)</a:t>
            </a:r>
          </a:p>
          <a:p>
            <a:pPr>
              <a:buFontTx/>
              <a:buChar char="-"/>
            </a:pPr>
            <a:r>
              <a:rPr lang="ru-RU" dirty="0" smtClean="0"/>
              <a:t>Обучение по охране труда</a:t>
            </a:r>
          </a:p>
          <a:p>
            <a:pPr>
              <a:buFontTx/>
              <a:buChar char="-"/>
            </a:pPr>
            <a:r>
              <a:rPr lang="ru-RU" dirty="0" smtClean="0"/>
              <a:t>Контрольные противоаварийные и противопожарные тренировки</a:t>
            </a:r>
          </a:p>
          <a:p>
            <a:pPr>
              <a:buFontTx/>
              <a:buChar char="-"/>
            </a:pPr>
            <a:r>
              <a:rPr lang="ru-RU" dirty="0" smtClean="0"/>
              <a:t>Проверка знаний</a:t>
            </a:r>
            <a:endParaRPr lang="ru-RU" dirty="0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8906249" y="3791019"/>
            <a:ext cx="1714512" cy="1071570"/>
          </a:xfrm>
          <a:prstGeom prst="wedgeRectCallout">
            <a:avLst>
              <a:gd name="adj1" fmla="val -49923"/>
              <a:gd name="adj2" fmla="val 5223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 работники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84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426899" y="5781950"/>
            <a:ext cx="4030329" cy="5379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Aft>
                <a:spcPts val="800"/>
              </a:spcAft>
              <a:defRPr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Костюм </a:t>
            </a:r>
            <a:r>
              <a:rPr lang="ru-RU" sz="1400" dirty="0"/>
              <a:t>термостойкий – предназначен для защиты тела от воздействия электрической </a:t>
            </a:r>
            <a:r>
              <a:rPr lang="ru-RU" sz="1400" dirty="0" smtClean="0"/>
              <a:t>дуги. </a:t>
            </a:r>
            <a:endParaRPr lang="ru-RU" sz="1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245973" y="28830"/>
            <a:ext cx="6368165" cy="3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>
                <a:solidFill>
                  <a:schemeClr val="accent1"/>
                </a:solidFill>
                <a:latin typeface="+mn-lt"/>
              </a:rPr>
              <a:t>С</a:t>
            </a: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пециальная одежда для персонала </a:t>
            </a:r>
            <a:r>
              <a:rPr lang="ru-RU" altLang="ru-RU" sz="1800" b="1" dirty="0" err="1" smtClean="0">
                <a:solidFill>
                  <a:schemeClr val="accent1"/>
                </a:solidFill>
                <a:latin typeface="+mn-lt"/>
              </a:rPr>
              <a:t>Аксубаевского</a:t>
            </a: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 РЭС</a:t>
            </a: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3" t="31888" r="43381" b="38362"/>
          <a:stretch>
            <a:fillRect/>
          </a:stretch>
        </p:blipFill>
        <p:spPr bwMode="auto">
          <a:xfrm>
            <a:off x="6590962" y="3582720"/>
            <a:ext cx="2038640" cy="155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1" t="24750" r="46326" b="23128"/>
          <a:stretch>
            <a:fillRect/>
          </a:stretch>
        </p:blipFill>
        <p:spPr bwMode="auto">
          <a:xfrm>
            <a:off x="4745737" y="2898647"/>
            <a:ext cx="1681162" cy="358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93665" y="3612639"/>
            <a:ext cx="3327123" cy="17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Огнестойкая каска – огнестойкие каски предохраняю от повреждения головы падающими предметами, теплового воздействия электрической дуги, а также защищают от кратковременного случайного контакта с проводниками, находящимися под напряжением.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3" t="26656" r="44176" b="34305"/>
          <a:stretch>
            <a:fillRect/>
          </a:stretch>
        </p:blipFill>
        <p:spPr bwMode="auto">
          <a:xfrm>
            <a:off x="1016836" y="3712137"/>
            <a:ext cx="1574235" cy="175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261311" y="385150"/>
            <a:ext cx="1061445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</a:rPr>
              <a:t>Персонал </a:t>
            </a:r>
            <a:r>
              <a:rPr lang="ru-RU" sz="2000" b="1" dirty="0" err="1" smtClean="0">
                <a:solidFill>
                  <a:schemeClr val="accent1"/>
                </a:solidFill>
              </a:rPr>
              <a:t>Аксубаевского</a:t>
            </a:r>
            <a:r>
              <a:rPr lang="ru-RU" sz="2000" b="1" dirty="0" smtClean="0">
                <a:solidFill>
                  <a:schemeClr val="accent1"/>
                </a:solidFill>
              </a:rPr>
              <a:t> РЭС своевременно и в полном объеме обеспечивается средствами индивидуальной защиты, а именно специальной одеждой, специальной обувью, другими средствами защиты от воздействия вредных производственных факторов. </a:t>
            </a:r>
          </a:p>
          <a:p>
            <a:r>
              <a:rPr lang="ru-RU" sz="2000" b="1" dirty="0" smtClean="0">
                <a:solidFill>
                  <a:schemeClr val="accent1"/>
                </a:solidFill>
              </a:rPr>
              <a:t>На </a:t>
            </a:r>
            <a:r>
              <a:rPr lang="ru-RU" sz="2000" b="1" dirty="0">
                <a:solidFill>
                  <a:schemeClr val="accent1"/>
                </a:solidFill>
              </a:rPr>
              <a:t>обеспечение специальной одеждой персонала </a:t>
            </a:r>
            <a:r>
              <a:rPr lang="ru-RU" sz="2000" b="1" dirty="0" err="1" smtClean="0">
                <a:solidFill>
                  <a:schemeClr val="accent1"/>
                </a:solidFill>
              </a:rPr>
              <a:t>Аксубаевского</a:t>
            </a:r>
            <a:r>
              <a:rPr lang="ru-RU" sz="2000" b="1" smtClean="0">
                <a:solidFill>
                  <a:schemeClr val="accent1"/>
                </a:solidFill>
              </a:rPr>
              <a:t> РЭС </a:t>
            </a:r>
            <a:r>
              <a:rPr lang="ru-RU" sz="2000" b="1" dirty="0">
                <a:solidFill>
                  <a:schemeClr val="accent1"/>
                </a:solidFill>
              </a:rPr>
              <a:t>ОАО «Сетевая компания» потратила:</a:t>
            </a:r>
          </a:p>
          <a:p>
            <a:r>
              <a:rPr lang="ru-RU" sz="2400" b="1" dirty="0" smtClean="0">
                <a:solidFill>
                  <a:schemeClr val="accent1"/>
                </a:solidFill>
              </a:rPr>
              <a:t>- </a:t>
            </a:r>
            <a:r>
              <a:rPr lang="ru-RU" sz="2400" b="1" dirty="0">
                <a:solidFill>
                  <a:schemeClr val="accent1"/>
                </a:solidFill>
              </a:rPr>
              <a:t>за </a:t>
            </a:r>
            <a:r>
              <a:rPr lang="ru-RU" sz="2400" b="1" dirty="0" smtClean="0">
                <a:solidFill>
                  <a:schemeClr val="accent1"/>
                </a:solidFill>
              </a:rPr>
              <a:t>2022 </a:t>
            </a:r>
            <a:r>
              <a:rPr lang="ru-RU" sz="2400" b="1" dirty="0">
                <a:solidFill>
                  <a:schemeClr val="accent1"/>
                </a:solidFill>
              </a:rPr>
              <a:t>год-  </a:t>
            </a:r>
            <a:r>
              <a:rPr lang="ru-RU" sz="2400" b="1" dirty="0" smtClean="0">
                <a:solidFill>
                  <a:schemeClr val="accent1"/>
                </a:solidFill>
              </a:rPr>
              <a:t>1млн</a:t>
            </a:r>
            <a:r>
              <a:rPr lang="ru-RU" sz="2400" b="1" dirty="0">
                <a:solidFill>
                  <a:schemeClr val="accent1"/>
                </a:solidFill>
              </a:rPr>
              <a:t>.  </a:t>
            </a:r>
            <a:r>
              <a:rPr lang="ru-RU" sz="2400" b="1" dirty="0" smtClean="0">
                <a:solidFill>
                  <a:schemeClr val="accent1"/>
                </a:solidFill>
              </a:rPr>
              <a:t>310  </a:t>
            </a:r>
            <a:r>
              <a:rPr lang="ru-RU" sz="2400" b="1" dirty="0">
                <a:solidFill>
                  <a:schemeClr val="accent1"/>
                </a:solidFill>
              </a:rPr>
              <a:t>тыс. 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91071" y="3664743"/>
            <a:ext cx="2146814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Сапоги термостойкие – сапоги термостойкие для защиты ног от воздействия электрической дуги, нефти и нефтепродуктов.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2768021" y="2447253"/>
            <a:ext cx="6888043" cy="3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Образцы специальной одежды для персонала </a:t>
            </a:r>
            <a:r>
              <a:rPr lang="ru-RU" altLang="ru-RU" sz="18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Аксубаевского</a:t>
            </a:r>
            <a:r>
              <a:rPr lang="ru-RU" altLang="ru-RU" sz="1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РЭС</a:t>
            </a:r>
            <a:endParaRPr lang="ru-RU" altLang="ru-RU" sz="1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99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02517" y="1347483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57196" y="4656014"/>
            <a:ext cx="2716040" cy="20966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Входит в десятку самых крупных электросетевых компаний России, по величине передаваемой мощности.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402517" y="486302"/>
            <a:ext cx="10406794" cy="115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В РЭС уделяется огромное значение соблюдения требований охраны труда, организовано проведение трехступенчатого контроля за соблюдением выполнения требований охраны труда, пожарной безопасности, промышленной безопасности, тем самым снижаются риски травматизма и несчастных случаев.</a:t>
            </a: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33359" y="1721866"/>
            <a:ext cx="3803904" cy="13006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Первая ступень</a:t>
            </a:r>
          </a:p>
          <a:p>
            <a:pPr algn="ctr"/>
            <a:r>
              <a:rPr lang="ru-RU" dirty="0" smtClean="0"/>
              <a:t>Проводится мастером, руководителем группы ОДГ</a:t>
            </a:r>
          </a:p>
          <a:p>
            <a:pPr algn="ctr"/>
            <a:r>
              <a:rPr lang="ru-RU" dirty="0" smtClean="0"/>
              <a:t>ЕЖЕДНЕВНО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18304" y="3229550"/>
            <a:ext cx="3803904" cy="1426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Вторая ступень</a:t>
            </a:r>
          </a:p>
          <a:p>
            <a:pPr algn="ctr"/>
            <a:r>
              <a:rPr lang="ru-RU" dirty="0" smtClean="0"/>
              <a:t>Проводится начальником РЭС, главным инженером РЭС.</a:t>
            </a:r>
          </a:p>
          <a:p>
            <a:pPr algn="ctr"/>
            <a:r>
              <a:rPr lang="ru-RU" dirty="0" smtClean="0"/>
              <a:t>Еженедельно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18304" y="4927109"/>
            <a:ext cx="3803904" cy="1426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Третья ступень</a:t>
            </a:r>
          </a:p>
          <a:p>
            <a:pPr algn="ctr"/>
            <a:r>
              <a:rPr lang="ru-RU" dirty="0" smtClean="0"/>
              <a:t>Проводится руководителями филиала</a:t>
            </a:r>
          </a:p>
          <a:p>
            <a:pPr algn="ctr"/>
            <a:r>
              <a:rPr lang="ru-RU" dirty="0" smtClean="0"/>
              <a:t>ЕЖЕМЕСЯЧНО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7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57196" y="4656014"/>
            <a:ext cx="2716040" cy="20966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Входит в десятку самых крупных электросетевых компаний России, по величине передаваемой мощности.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218579" y="52577"/>
            <a:ext cx="8329347" cy="3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Примеры организации обеспечения  охраны труда в </a:t>
            </a:r>
            <a:r>
              <a:rPr lang="ru-RU" altLang="ru-RU" sz="1800" b="1" dirty="0" err="1" smtClean="0">
                <a:solidFill>
                  <a:schemeClr val="accent1"/>
                </a:solidFill>
                <a:latin typeface="+mn-lt"/>
              </a:rPr>
              <a:t>Аксубаевском</a:t>
            </a: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 РЭС</a:t>
            </a: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012349" y="958907"/>
            <a:ext cx="2651432" cy="3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Стенды по охране труда</a:t>
            </a: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429948" y="5644184"/>
            <a:ext cx="3631973" cy="67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Организация хранения средств защиты</a:t>
            </a: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48" y="629470"/>
            <a:ext cx="2748859" cy="4918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678" y="1414615"/>
            <a:ext cx="3473387" cy="4490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8595737" y="1414616"/>
            <a:ext cx="2932234" cy="44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57196" y="4656014"/>
            <a:ext cx="2716040" cy="20966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Входит в десятку самых крупных электросетевых компаний России, по величине передаваемой мощности.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245973" y="28830"/>
            <a:ext cx="8329347" cy="3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Проведение соревнований</a:t>
            </a: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5236" y="37615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0"/>
              </a:spcBef>
              <a:buNone/>
              <a:defRPr/>
            </a:pPr>
            <a:r>
              <a:rPr lang="ru-RU" altLang="ru-RU" b="1" dirty="0">
                <a:solidFill>
                  <a:schemeClr val="accent1"/>
                </a:solidFill>
              </a:rPr>
              <a:t>Ежегодное проведение соревнований среди лучших бригад ЧЭС по профессиональному  мастерству включают в себя проверку  теоретических знаний персонала (тестирование по правилам по  охране труда), и владение </a:t>
            </a:r>
            <a:r>
              <a:rPr lang="ru-RU" altLang="ru-RU" b="1" dirty="0" smtClean="0">
                <a:solidFill>
                  <a:schemeClr val="accent1"/>
                </a:solidFill>
              </a:rPr>
              <a:t>практическими навыками, </a:t>
            </a:r>
            <a:r>
              <a:rPr lang="ru-RU" altLang="ru-RU" b="1" dirty="0">
                <a:solidFill>
                  <a:schemeClr val="accent1"/>
                </a:solidFill>
              </a:rPr>
              <a:t>в том числе по оказанию первой медицинской помощи пострадавшему от действий электрическим </a:t>
            </a:r>
            <a:r>
              <a:rPr lang="ru-RU" altLang="ru-RU" b="1" dirty="0" smtClean="0">
                <a:solidFill>
                  <a:schemeClr val="accent1"/>
                </a:solidFill>
              </a:rPr>
              <a:t>током. В 2022году среди остальных РЭС филиала </a:t>
            </a:r>
            <a:r>
              <a:rPr lang="ru-RU" altLang="ru-RU" b="1" dirty="0" err="1" smtClean="0">
                <a:solidFill>
                  <a:schemeClr val="accent1"/>
                </a:solidFill>
              </a:rPr>
              <a:t>Аксубаеский</a:t>
            </a:r>
            <a:r>
              <a:rPr lang="ru-RU" altLang="ru-RU" b="1" dirty="0" smtClean="0">
                <a:solidFill>
                  <a:schemeClr val="accent1"/>
                </a:solidFill>
              </a:rPr>
              <a:t> РЭС занял 3 место. </a:t>
            </a:r>
            <a:endParaRPr lang="ru-RU" altLang="ru-RU" b="1" dirty="0">
              <a:solidFill>
                <a:schemeClr val="accent1"/>
              </a:solidFill>
            </a:endParaRPr>
          </a:p>
          <a:p>
            <a:pPr lvl="0">
              <a:spcBef>
                <a:spcPct val="0"/>
              </a:spcBef>
              <a:buNone/>
              <a:defRPr/>
            </a:pPr>
            <a:endParaRPr lang="ru-RU" altLang="ru-RU" b="1" dirty="0">
              <a:solidFill>
                <a:schemeClr val="accent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423" y="2509187"/>
            <a:ext cx="6011888" cy="32926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1261311" y="3183118"/>
            <a:ext cx="3919360" cy="260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1" y="186364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57196" y="4656014"/>
            <a:ext cx="2716040" cy="20966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Входит в десятку самых крупных электросетевых компаний России, по величине передаваемой мощности.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261311" y="57126"/>
            <a:ext cx="9357159" cy="3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Проведение противоаварийных и противопожарных тренировок в </a:t>
            </a:r>
            <a:r>
              <a:rPr lang="ru-RU" altLang="ru-RU" sz="1800" b="1" dirty="0" err="1" smtClean="0">
                <a:solidFill>
                  <a:schemeClr val="accent1"/>
                </a:solidFill>
                <a:latin typeface="+mn-lt"/>
              </a:rPr>
              <a:t>Аксубаевском</a:t>
            </a: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 РЭС</a:t>
            </a:r>
          </a:p>
          <a:p>
            <a:pPr lvl="0">
              <a:spcBef>
                <a:spcPct val="0"/>
              </a:spcBef>
              <a:buNone/>
              <a:defRPr/>
            </a:pP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667" y="786143"/>
            <a:ext cx="4898154" cy="2919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539" y="786143"/>
            <a:ext cx="4649920" cy="33950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809" y="2980944"/>
            <a:ext cx="4530873" cy="338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5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8" t="88566" r="13646" b="7777"/>
          <a:stretch/>
        </p:blipFill>
        <p:spPr>
          <a:xfrm flipH="1">
            <a:off x="1261311" y="376150"/>
            <a:ext cx="10548000" cy="1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261310" y="186364"/>
            <a:ext cx="10420149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949" y="1336044"/>
            <a:ext cx="4486986" cy="4320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57196" y="4656014"/>
            <a:ext cx="2716040" cy="20966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Входит в десятку самых крупных электросетевых компаний России, по величине передаваемой мощности.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7FCAA-181C-4B9F-B27E-A73C441322DD}" type="slidenum">
              <a:rPr lang="ru-RU" sz="12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sz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131098" y="15997"/>
            <a:ext cx="9293062" cy="3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>
                <a:solidFill>
                  <a:schemeClr val="accent1"/>
                </a:solidFill>
              </a:rPr>
              <a:t>Работа  с подрастающим поколением </a:t>
            </a:r>
          </a:p>
          <a:p>
            <a:pPr lvl="0">
              <a:spcBef>
                <a:spcPct val="0"/>
              </a:spcBef>
              <a:buNone/>
              <a:defRPr/>
            </a:pPr>
            <a:endParaRPr lang="ru-RU" altLang="ru-RU" sz="1800" b="1" dirty="0" smtClean="0">
              <a:solidFill>
                <a:schemeClr val="accent1"/>
              </a:solidFill>
              <a:latin typeface="+mn-lt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ru-RU" altLang="ru-RU" sz="1800" b="1" dirty="0" smtClean="0">
                <a:solidFill>
                  <a:schemeClr val="accent1"/>
                </a:solidFill>
                <a:latin typeface="+mn-lt"/>
              </a:rPr>
              <a:t>В 2022 году проведен детский праздник для детей персонала РЭС. Детям рассказали про опасность электрического тока, основы оказания первой медицинской помощи,  средства защиты и методы безопасности  с электрическим током  </a:t>
            </a:r>
            <a:endParaRPr lang="ru-RU" altLang="ru-RU" sz="18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745181" y="564517"/>
            <a:ext cx="1819166" cy="4978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49" y="2041788"/>
            <a:ext cx="5021854" cy="416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58" y="1336044"/>
            <a:ext cx="3857852" cy="51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3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15262</TotalTime>
  <Words>732</Words>
  <Application>Microsoft Office PowerPoint</Application>
  <PresentationFormat>Широкоэкранный</PresentationFormat>
  <Paragraphs>93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Сруртдинов Марат Рахимзянович</dc:creator>
  <cp:lastModifiedBy>Телешев Николай Владимирович</cp:lastModifiedBy>
  <cp:revision>451</cp:revision>
  <cp:lastPrinted>2020-08-16T09:09:22Z</cp:lastPrinted>
  <dcterms:created xsi:type="dcterms:W3CDTF">2017-04-14T14:38:09Z</dcterms:created>
  <dcterms:modified xsi:type="dcterms:W3CDTF">2023-03-28T07:41:13Z</dcterms:modified>
</cp:coreProperties>
</file>